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1" r:id="rId1"/>
  </p:sldMasterIdLst>
  <p:notesMasterIdLst>
    <p:notesMasterId r:id="rId24"/>
  </p:notesMasterIdLst>
  <p:handoutMasterIdLst>
    <p:handoutMasterId r:id="rId25"/>
  </p:handoutMasterIdLst>
  <p:sldIdLst>
    <p:sldId id="2147469121" r:id="rId2"/>
    <p:sldId id="2147469123" r:id="rId3"/>
    <p:sldId id="2147469156" r:id="rId4"/>
    <p:sldId id="2147469153" r:id="rId5"/>
    <p:sldId id="2147469155" r:id="rId6"/>
    <p:sldId id="2147469145" r:id="rId7"/>
    <p:sldId id="2147469157" r:id="rId8"/>
    <p:sldId id="2147469158" r:id="rId9"/>
    <p:sldId id="2147469147" r:id="rId10"/>
    <p:sldId id="2147469159" r:id="rId11"/>
    <p:sldId id="2147469162" r:id="rId12"/>
    <p:sldId id="2147469148" r:id="rId13"/>
    <p:sldId id="2147469163" r:id="rId14"/>
    <p:sldId id="2147469161" r:id="rId15"/>
    <p:sldId id="2147469151" r:id="rId16"/>
    <p:sldId id="2147469164" r:id="rId17"/>
    <p:sldId id="2147469152" r:id="rId18"/>
    <p:sldId id="2147469144" r:id="rId19"/>
    <p:sldId id="2147469124" r:id="rId20"/>
    <p:sldId id="2147469122" r:id="rId21"/>
    <p:sldId id="2147469150" r:id="rId22"/>
    <p:sldId id="214746916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30342E"/>
    <a:srgbClr val="1B4C67"/>
    <a:srgbClr val="1A6094"/>
    <a:srgbClr val="25B1A6"/>
    <a:srgbClr val="00A77D"/>
    <a:srgbClr val="7EC297"/>
    <a:srgbClr val="6B6E6B"/>
    <a:srgbClr val="A2A6A3"/>
    <a:srgbClr val="79A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97"/>
    <p:restoredTop sz="87472"/>
  </p:normalViewPr>
  <p:slideViewPr>
    <p:cSldViewPr snapToGrid="0">
      <p:cViewPr varScale="1">
        <p:scale>
          <a:sx n="137" d="100"/>
          <a:sy n="137" d="100"/>
        </p:scale>
        <p:origin x="10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432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12F454D-A2FB-E28F-62C2-050A837E17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896BDF-7ADA-716C-F5CA-D157A094BBB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14C3F-0AF5-DA4C-84F9-3990FF0B58A5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77AF2-C6EF-69B3-EBC0-F3BECE6632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4AEBCA-6ABE-1DFD-7AA8-A3B2F1B63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AB913-EDAA-C746-870D-9B7877FA5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90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jp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2D4C33-E834-184F-A85B-4B1A7D742F82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A2CD3-FB95-D94F-9F04-F9F995EAB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331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dirty="0"/>
              <a:t>identifying their capabilities and critical limitations for modeling urgent and mixed-urgency HPC workloads.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enabling reproducible experiments with realistic user submission patterns, urgency levels, and QoS policies.</a:t>
            </a:r>
          </a:p>
          <a:p>
            <a:pPr marL="171450" indent="-171450">
              <a:buFontTx/>
              <a:buChar char="-"/>
            </a:pPr>
            <a:r>
              <a:rPr lang="en-US" sz="1200" dirty="0" err="1"/>
              <a:t>requeueing</a:t>
            </a:r>
            <a:r>
              <a:rPr lang="en-US" sz="1200" dirty="0"/>
              <a:t> options, and workload characteristics, allowing detailed analysis of trade-offs between responsiveness, fairness, and efficiency.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and backfilling behavior, to provide actionable insights into how scheduler policies affect both urgent and normal workloads.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 resulting in a practical hybrid scheduling strategy that HPC centers can adapt to balance urgent computing needs with sustained system utilization.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29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71550" lvl="1" indent="-285750"/>
            <a:r>
              <a:rPr lang="en-US" sz="2000" dirty="0"/>
              <a:t>Risk free analysis of systems, Repeatable and reproducible, Fast, Low overhead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2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with extensive customization, these tools could not fully reproduce the operational conditions of a real HPC scheduler under urgent computing demands. This assessment led us to adopt an emulation-based methodology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729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So </a:t>
            </a:r>
            <a:r>
              <a:rPr lang="en-US" sz="1200" dirty="0" err="1"/>
              <a:t>mpicatnap</a:t>
            </a:r>
            <a:r>
              <a:rPr lang="en-US" sz="1200" dirty="0"/>
              <a:t> does not consume any resources</a:t>
            </a:r>
          </a:p>
          <a:p>
            <a:r>
              <a:rPr lang="en-US" sz="1200" dirty="0"/>
              <a:t>In summary: we were able to pack significant amount of features in a relatively tiny setup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51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high angle view of a city&#10;&#10;Description automatically generated">
            <a:extLst>
              <a:ext uri="{FF2B5EF4-FFF2-40B4-BE49-F238E27FC236}">
                <a16:creationId xmlns:a16="http://schemas.microsoft.com/office/drawing/2014/main" id="{01F17512-BEEB-E940-3B9F-9FDBDB2121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49EAE8-262C-D20D-80FF-4279961B7DBA}"/>
              </a:ext>
            </a:extLst>
          </p:cNvPr>
          <p:cNvSpPr/>
          <p:nvPr userDrawn="1"/>
        </p:nvSpPr>
        <p:spPr>
          <a:xfrm>
            <a:off x="896615" y="843778"/>
            <a:ext cx="5199385" cy="5199385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89" name="Title 1">
            <a:extLst>
              <a:ext uri="{FF2B5EF4-FFF2-40B4-BE49-F238E27FC236}">
                <a16:creationId xmlns:a16="http://schemas.microsoft.com/office/drawing/2014/main" id="{4E63AC8A-1BE4-CC0D-A87D-57B11478230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713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1990" name="Subtitle 2">
            <a:extLst>
              <a:ext uri="{FF2B5EF4-FFF2-40B4-BE49-F238E27FC236}">
                <a16:creationId xmlns:a16="http://schemas.microsoft.com/office/drawing/2014/main" id="{2FDEC7A3-8D58-3E27-DFCC-68F1F758C82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91" name="Text Placeholder 1961">
            <a:extLst>
              <a:ext uri="{FF2B5EF4-FFF2-40B4-BE49-F238E27FC236}">
                <a16:creationId xmlns:a16="http://schemas.microsoft.com/office/drawing/2014/main" id="{F290C317-5693-2190-DC6C-B1FBB50E65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92" name="Text Placeholder 1963">
            <a:extLst>
              <a:ext uri="{FF2B5EF4-FFF2-40B4-BE49-F238E27FC236}">
                <a16:creationId xmlns:a16="http://schemas.microsoft.com/office/drawing/2014/main" id="{69307D98-0D2A-6367-B886-8BC3DE78A9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993" name="Rectangle 1992">
            <a:extLst>
              <a:ext uri="{FF2B5EF4-FFF2-40B4-BE49-F238E27FC236}">
                <a16:creationId xmlns:a16="http://schemas.microsoft.com/office/drawing/2014/main" id="{75F67FD0-9510-D988-3837-38FD99E6DD28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</a:endParaRPr>
          </a:p>
        </p:txBody>
      </p:sp>
      <p:sp>
        <p:nvSpPr>
          <p:cNvPr id="1994" name="Text Placeholder 47">
            <a:extLst>
              <a:ext uri="{FF2B5EF4-FFF2-40B4-BE49-F238E27FC236}">
                <a16:creationId xmlns:a16="http://schemas.microsoft.com/office/drawing/2014/main" id="{CE691B96-E32E-F7AA-D0A1-ACAFF2C96F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grpSp>
        <p:nvGrpSpPr>
          <p:cNvPr id="1995" name="Group 1994">
            <a:extLst>
              <a:ext uri="{FF2B5EF4-FFF2-40B4-BE49-F238E27FC236}">
                <a16:creationId xmlns:a16="http://schemas.microsoft.com/office/drawing/2014/main" id="{1F4B6682-1CD5-4D07-BAEB-03195C2FB91D}"/>
              </a:ext>
            </a:extLst>
          </p:cNvPr>
          <p:cNvGrpSpPr/>
          <p:nvPr userDrawn="1"/>
        </p:nvGrpSpPr>
        <p:grpSpPr>
          <a:xfrm>
            <a:off x="1168862" y="5406470"/>
            <a:ext cx="4834263" cy="369332"/>
            <a:chOff x="1168862" y="5508070"/>
            <a:chExt cx="4834263" cy="369332"/>
          </a:xfrm>
        </p:grpSpPr>
        <p:pic>
          <p:nvPicPr>
            <p:cNvPr id="1996" name="Picture 1995">
              <a:extLst>
                <a:ext uri="{FF2B5EF4-FFF2-40B4-BE49-F238E27FC236}">
                  <a16:creationId xmlns:a16="http://schemas.microsoft.com/office/drawing/2014/main" id="{E499D9F2-455D-24ED-C934-5DC3E3908E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8862" y="5508070"/>
              <a:ext cx="1311127" cy="316213"/>
            </a:xfrm>
            <a:prstGeom prst="rect">
              <a:avLst/>
            </a:prstGeom>
          </p:spPr>
        </p:pic>
        <p:sp>
          <p:nvSpPr>
            <p:cNvPr id="1997" name="TextBox 1996">
              <a:extLst>
                <a:ext uri="{FF2B5EF4-FFF2-40B4-BE49-F238E27FC236}">
                  <a16:creationId xmlns:a16="http://schemas.microsoft.com/office/drawing/2014/main" id="{94A5DA57-E73A-E843-58FE-CFA5666E7A14}"/>
                </a:ext>
              </a:extLst>
            </p:cNvPr>
            <p:cNvSpPr txBox="1"/>
            <p:nvPr userDrawn="1"/>
          </p:nvSpPr>
          <p:spPr>
            <a:xfrm>
              <a:off x="2561071" y="5508070"/>
              <a:ext cx="344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31D47623-818A-705B-B821-F058B0BC952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5" name="Text Placeholder 21">
            <a:extLst>
              <a:ext uri="{FF2B5EF4-FFF2-40B4-BE49-F238E27FC236}">
                <a16:creationId xmlns:a16="http://schemas.microsoft.com/office/drawing/2014/main" id="{7CBB80AF-E7F0-19C3-A1C2-581346E629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369" y="1608129"/>
            <a:ext cx="2224560" cy="1937083"/>
          </a:xfrm>
          <a:solidFill>
            <a:schemeClr val="accent6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54C80E78-2562-B8ED-171A-55592F6B54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3029" y="1608129"/>
            <a:ext cx="2224560" cy="1937083"/>
          </a:xfrm>
          <a:solidFill>
            <a:schemeClr val="tx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34A84B6E-E447-9286-A517-CD3DFC4748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6243" y="1608129"/>
            <a:ext cx="2224560" cy="1937083"/>
          </a:xfrm>
          <a:solidFill>
            <a:schemeClr val="accent1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F8BDDCA9-952A-F2A8-8772-1C0FCFEA87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17903" y="1608129"/>
            <a:ext cx="2224560" cy="1937083"/>
          </a:xfrm>
          <a:solidFill>
            <a:schemeClr val="accent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36877D5-72C7-4D85-028F-092E70AE0E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1369" y="3893496"/>
            <a:ext cx="2224560" cy="1937083"/>
          </a:xfrm>
          <a:solidFill>
            <a:schemeClr val="accent3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2ADB2E29-7156-045C-5AF7-96DCA2797AA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73029" y="3893496"/>
            <a:ext cx="2224560" cy="1937083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4444F986-C72B-21EC-6CCC-E370D9F24C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6243" y="3893496"/>
            <a:ext cx="2224560" cy="1937083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80C5ECF3-1A9B-DC38-32B9-FB4AE198944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17903" y="3893496"/>
            <a:ext cx="2224560" cy="1937083"/>
          </a:xfrm>
          <a:solidFill>
            <a:schemeClr val="accent6">
              <a:lumMod val="75000"/>
            </a:schemeClr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2646812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11" name="SmartArt Placeholder 10">
            <a:extLst>
              <a:ext uri="{FF2B5EF4-FFF2-40B4-BE49-F238E27FC236}">
                <a16:creationId xmlns:a16="http://schemas.microsoft.com/office/drawing/2014/main" id="{DE9FF4CE-1AF4-3143-A6DB-00045458C34C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691" y="1735015"/>
            <a:ext cx="11492431" cy="4407877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1307013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Image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icture Placeholder 117">
            <a:extLst>
              <a:ext uri="{FF2B5EF4-FFF2-40B4-BE49-F238E27FC236}">
                <a16:creationId xmlns:a16="http://schemas.microsoft.com/office/drawing/2014/main" id="{FCAA6D76-9D9F-EEEC-3A19-B8672A58A5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5400" y="-6350"/>
            <a:ext cx="4546600" cy="2155825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1" name="Picture Placeholder 120">
            <a:extLst>
              <a:ext uri="{FF2B5EF4-FFF2-40B4-BE49-F238E27FC236}">
                <a16:creationId xmlns:a16="http://schemas.microsoft.com/office/drawing/2014/main" id="{374474B3-1A16-3799-2DA6-5E1F9B62F1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45400" y="2352675"/>
            <a:ext cx="4546600" cy="2149475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3" name="Picture Placeholder 122">
            <a:extLst>
              <a:ext uri="{FF2B5EF4-FFF2-40B4-BE49-F238E27FC236}">
                <a16:creationId xmlns:a16="http://schemas.microsoft.com/office/drawing/2014/main" id="{0285EA67-185C-FA9B-F112-0DEA71BAF9A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45400" y="4703763"/>
            <a:ext cx="4546600" cy="215423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6736022" cy="1006475"/>
          </a:xfrm>
        </p:spPr>
        <p:txBody>
          <a:bodyPr>
            <a:noAutofit/>
          </a:bodyPr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561B3BD0-8400-FE4A-5A3F-210329D8A1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4693" y="1817559"/>
            <a:ext cx="6763894" cy="432482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968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55F232B-0EDE-9AF7-8505-73A82A1D984A}"/>
              </a:ext>
            </a:extLst>
          </p:cNvPr>
          <p:cNvSpPr/>
          <p:nvPr userDrawn="1"/>
        </p:nvSpPr>
        <p:spPr>
          <a:xfrm>
            <a:off x="0" y="0"/>
            <a:ext cx="467885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3899310" cy="1900997"/>
          </a:xfrm>
        </p:spPr>
        <p:txBody>
          <a:bodyPr/>
          <a:lstStyle/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631247"/>
            <a:ext cx="3899310" cy="351113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40400C1-7283-FABD-80B9-45AEE1D1F5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78363" y="0"/>
            <a:ext cx="7513637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059A002-CFDF-58EF-945F-28E943618A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767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Image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141">
            <a:extLst>
              <a:ext uri="{FF2B5EF4-FFF2-40B4-BE49-F238E27FC236}">
                <a16:creationId xmlns:a16="http://schemas.microsoft.com/office/drawing/2014/main" id="{C5299A65-0A0F-7322-3425-6AD66F71B88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6" name="Picture Placeholder 135">
            <a:extLst>
              <a:ext uri="{FF2B5EF4-FFF2-40B4-BE49-F238E27FC236}">
                <a16:creationId xmlns:a16="http://schemas.microsoft.com/office/drawing/2014/main" id="{5DC2D7C4-BFF1-5433-4DFD-06CB8AACA1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2225" y="0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7" name="Picture Placeholder 135">
            <a:extLst>
              <a:ext uri="{FF2B5EF4-FFF2-40B4-BE49-F238E27FC236}">
                <a16:creationId xmlns:a16="http://schemas.microsoft.com/office/drawing/2014/main" id="{859767F7-2911-36C4-18C3-120D9FA7D6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44833" y="0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8" name="Picture Placeholder 135">
            <a:extLst>
              <a:ext uri="{FF2B5EF4-FFF2-40B4-BE49-F238E27FC236}">
                <a16:creationId xmlns:a16="http://schemas.microsoft.com/office/drawing/2014/main" id="{FC9DC632-E163-36B5-D009-C524396761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42225" y="2353563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9" name="Picture Placeholder 135">
            <a:extLst>
              <a:ext uri="{FF2B5EF4-FFF2-40B4-BE49-F238E27FC236}">
                <a16:creationId xmlns:a16="http://schemas.microsoft.com/office/drawing/2014/main" id="{99255166-5F9E-0685-2DC9-C0962F7791A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44833" y="2353563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0" name="Picture Placeholder 135">
            <a:extLst>
              <a:ext uri="{FF2B5EF4-FFF2-40B4-BE49-F238E27FC236}">
                <a16:creationId xmlns:a16="http://schemas.microsoft.com/office/drawing/2014/main" id="{0FA78FC9-062C-7D60-CDA4-C25CE63F78E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42225" y="4706937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1" name="Picture Placeholder 135">
            <a:extLst>
              <a:ext uri="{FF2B5EF4-FFF2-40B4-BE49-F238E27FC236}">
                <a16:creationId xmlns:a16="http://schemas.microsoft.com/office/drawing/2014/main" id="{9521219C-7211-80DE-D33B-4B26EA6EEE9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044833" y="4706937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6736022" cy="886397"/>
          </a:xfrm>
        </p:spPr>
        <p:txBody>
          <a:bodyPr anchor="t" anchorCtr="0"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561B3BD0-8400-FE4A-5A3F-210329D8A1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4693" y="1817560"/>
            <a:ext cx="6763894" cy="4354640"/>
          </a:xfrm>
        </p:spPr>
        <p:txBody>
          <a:bodyPr tIns="91440" anchor="t" anchorCtr="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r>
              <a:rPr lang="en-US" dirty="0"/>
              <a:t>Supporting point 1</a:t>
            </a:r>
          </a:p>
          <a:p>
            <a:r>
              <a:rPr lang="en-US" dirty="0"/>
              <a:t>Supporting point 2</a:t>
            </a:r>
          </a:p>
          <a:p>
            <a:r>
              <a:rPr lang="en-US" dirty="0"/>
              <a:t>Supporting point 3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562B7F0-6B0A-3291-2731-E56176CBCD7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EE7C435-1FA7-78B6-5FBF-709DE092FE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757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raphic 285">
            <a:extLst>
              <a:ext uri="{FF2B5EF4-FFF2-40B4-BE49-F238E27FC236}">
                <a16:creationId xmlns:a16="http://schemas.microsoft.com/office/drawing/2014/main" id="{4013C738-DD97-6098-5C6E-69C6DA874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71230B-9536-B5A5-160D-DBECD2D263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157" y="2624569"/>
            <a:ext cx="11045686" cy="498598"/>
          </a:xfrm>
        </p:spPr>
        <p:txBody>
          <a:bodyPr anchor="t" anchorCtr="0">
            <a:no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</a:t>
            </a:r>
          </a:p>
        </p:txBody>
      </p:sp>
      <p:sp>
        <p:nvSpPr>
          <p:cNvPr id="320" name="Text Placeholder 368">
            <a:extLst>
              <a:ext uri="{FF2B5EF4-FFF2-40B4-BE49-F238E27FC236}">
                <a16:creationId xmlns:a16="http://schemas.microsoft.com/office/drawing/2014/main" id="{EE706859-C661-2A5C-56D3-6BE7DBBC71D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6069" y="3774422"/>
            <a:ext cx="11062774" cy="249299"/>
          </a:xfrm>
        </p:spPr>
        <p:txBody>
          <a:bodyPr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18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One-sentence connected to the main takeaway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7D526D-05AB-C716-46F5-6CDC1D14E2ED}"/>
              </a:ext>
            </a:extLst>
          </p:cNvPr>
          <p:cNvSpPr/>
          <p:nvPr userDrawn="1"/>
        </p:nvSpPr>
        <p:spPr>
          <a:xfrm>
            <a:off x="5668818" y="3393042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6C5D6D4-E7B7-6C45-59D0-554A5C06715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90CAB2-9585-BA89-5C2E-B28EE49E99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640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raphic 285">
            <a:extLst>
              <a:ext uri="{FF2B5EF4-FFF2-40B4-BE49-F238E27FC236}">
                <a16:creationId xmlns:a16="http://schemas.microsoft.com/office/drawing/2014/main" id="{4013C738-DD97-6098-5C6E-69C6DA874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A6C5D6D4-E7B7-6C45-59D0-554A5C06715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90CAB2-9585-BA89-5C2E-B28EE49E99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029C52-FEBA-E897-C815-3A6283D168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8418862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4167105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5791-4F91-34B2-5F77-014A7A421E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8E7B4-2380-B18C-C8C1-09BD437D6B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4692" y="1825625"/>
            <a:ext cx="11315194" cy="4061829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9002390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35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C102EF-A95D-C917-FF68-A16CB75B3C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4115577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25B3089-0A48-0AC4-08EB-C9D35463AC28}"/>
              </a:ext>
            </a:extLst>
          </p:cNvPr>
          <p:cNvSpPr/>
          <p:nvPr userDrawn="1"/>
        </p:nvSpPr>
        <p:spPr>
          <a:xfrm>
            <a:off x="385763" y="6015038"/>
            <a:ext cx="6899620" cy="575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8CF54AA-7F0F-038A-AAAF-AD02F6AA5AC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96615 w 12192000"/>
              <a:gd name="connsiteY0" fmla="*/ 829307 h 6858000"/>
              <a:gd name="connsiteX1" fmla="*/ 896615 w 12192000"/>
              <a:gd name="connsiteY1" fmla="*/ 6028692 h 6858000"/>
              <a:gd name="connsiteX2" fmla="*/ 6096000 w 12192000"/>
              <a:gd name="connsiteY2" fmla="*/ 6028692 h 6858000"/>
              <a:gd name="connsiteX3" fmla="*/ 6096000 w 12192000"/>
              <a:gd name="connsiteY3" fmla="*/ 829307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896615" y="829307"/>
                </a:moveTo>
                <a:lnTo>
                  <a:pt x="896615" y="6028692"/>
                </a:lnTo>
                <a:lnTo>
                  <a:pt x="6096000" y="6028692"/>
                </a:lnTo>
                <a:lnTo>
                  <a:pt x="6096000" y="82930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2B6A4265-6FDC-7301-BD87-6CE0C2335A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80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43" name="Text Placeholder 1961">
            <a:extLst>
              <a:ext uri="{FF2B5EF4-FFF2-40B4-BE49-F238E27FC236}">
                <a16:creationId xmlns:a16="http://schemas.microsoft.com/office/drawing/2014/main" id="{1061D354-0A2B-B951-F1BE-22D610DF3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80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9E34D55-5962-D71E-5F14-F58404B73863}"/>
              </a:ext>
            </a:extLst>
          </p:cNvPr>
          <p:cNvGrpSpPr/>
          <p:nvPr userDrawn="1"/>
        </p:nvGrpSpPr>
        <p:grpSpPr>
          <a:xfrm>
            <a:off x="1168862" y="5406470"/>
            <a:ext cx="4834263" cy="369332"/>
            <a:chOff x="1168862" y="5508070"/>
            <a:chExt cx="4834263" cy="369332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D4967025-85C6-1E53-9051-CBBA63AE1D9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68862" y="5508070"/>
              <a:ext cx="1311127" cy="316213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432B67B-E65C-8C4D-ECEE-0E0F031F2333}"/>
                </a:ext>
              </a:extLst>
            </p:cNvPr>
            <p:cNvSpPr txBox="1"/>
            <p:nvPr userDrawn="1"/>
          </p:nvSpPr>
          <p:spPr>
            <a:xfrm>
              <a:off x="2561071" y="5508070"/>
              <a:ext cx="344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31" name="Graphic 30">
            <a:extLst>
              <a:ext uri="{FF2B5EF4-FFF2-40B4-BE49-F238E27FC236}">
                <a16:creationId xmlns:a16="http://schemas.microsoft.com/office/drawing/2014/main" id="{767997A1-375F-1726-DF9D-576251F05B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  <p:sp>
        <p:nvSpPr>
          <p:cNvPr id="7" name="Text Placeholder 1963">
            <a:extLst>
              <a:ext uri="{FF2B5EF4-FFF2-40B4-BE49-F238E27FC236}">
                <a16:creationId xmlns:a16="http://schemas.microsoft.com/office/drawing/2014/main" id="{3B1CF4E8-BDC8-B225-DB1D-63D508EC38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Text Placeholder 47">
            <a:extLst>
              <a:ext uri="{FF2B5EF4-FFF2-40B4-BE49-F238E27FC236}">
                <a16:creationId xmlns:a16="http://schemas.microsoft.com/office/drawing/2014/main" id="{67FCB669-B9C0-1E9C-516B-D8A804C4C36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A6F6DA4-481A-E606-D7BA-9C2165FE3EB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8004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300" b="1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7B51F-DF85-E9E0-712B-297B83E802F9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304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51529"/>
            <a:ext cx="5528426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7905" y="2151529"/>
            <a:ext cx="5534113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E5D92591-51DF-3209-1704-154E381BA6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322623F-B85A-91ED-9131-7E60FBA08A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429" y="1636672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20008359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365069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228076" y="2191870"/>
            <a:ext cx="364642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156060" y="2191870"/>
            <a:ext cx="364739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0EDE83FF-6880-0C2B-F666-A52972148F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8CEEB1B0-74A1-A9A5-0E01-2E2E2380F2D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31283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B1FC136-726A-E90A-AA01-55CC4CA7F5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9995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14014456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917575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2966537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2743968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237701" y="2191870"/>
            <a:ext cx="274076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144032" y="2191870"/>
            <a:ext cx="2741489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2" name="Content Placeholder 2">
            <a:extLst>
              <a:ext uri="{FF2B5EF4-FFF2-40B4-BE49-F238E27FC236}">
                <a16:creationId xmlns:a16="http://schemas.microsoft.com/office/drawing/2014/main" id="{13E0DCF4-21AE-4C71-696D-13E98DC66059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069571" y="2191870"/>
            <a:ext cx="2737553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A8FB3702-489D-7133-5029-0EED83D742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2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sp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A472ABD6-D4AF-51A3-D274-EB02E1F7D6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70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9B2846D9-98D8-E207-8370-E81B28729B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4476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7" name="Text Placeholder 212">
            <a:extLst>
              <a:ext uri="{FF2B5EF4-FFF2-40B4-BE49-F238E27FC236}">
                <a16:creationId xmlns:a16="http://schemas.microsoft.com/office/drawing/2014/main" id="{5A4E93FB-938D-13A6-A78B-46943641C3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6957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4981882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Supporting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0965" y="1767787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360">
            <a:extLst>
              <a:ext uri="{FF2B5EF4-FFF2-40B4-BE49-F238E27FC236}">
                <a16:creationId xmlns:a16="http://schemas.microsoft.com/office/drawing/2014/main" id="{939E5704-91D7-1C33-1BB9-D89551BB48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80965" y="3920190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18357D60-C329-E014-7EC4-02AD7930A5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1865" y="1767787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360">
            <a:extLst>
              <a:ext uri="{FF2B5EF4-FFF2-40B4-BE49-F238E27FC236}">
                <a16:creationId xmlns:a16="http://schemas.microsoft.com/office/drawing/2014/main" id="{1823B7A0-FA70-81A4-C409-2C310328D2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21865" y="3920190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84D16B10-4114-3D13-50FC-848A872439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84410" y="3911299"/>
            <a:ext cx="2192338" cy="1873250"/>
          </a:xfrm>
          <a:solidFill>
            <a:schemeClr val="accent5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69C9FFD-3BEB-F410-9877-CC941D3224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9527" y="1758896"/>
            <a:ext cx="2192338" cy="1873250"/>
          </a:xfrm>
          <a:solidFill>
            <a:schemeClr val="tx1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39CDA33-6D16-DEAF-0280-749663549D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29527" y="3911299"/>
            <a:ext cx="2192338" cy="1873250"/>
          </a:xfrm>
          <a:solidFill>
            <a:schemeClr val="accent4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3" name="Text Placeholder 22">
            <a:extLst>
              <a:ext uri="{FF2B5EF4-FFF2-40B4-BE49-F238E27FC236}">
                <a16:creationId xmlns:a16="http://schemas.microsoft.com/office/drawing/2014/main" id="{FD3A4D06-1EC0-67D1-BF1F-4A91D1E341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84410" y="1758896"/>
            <a:ext cx="2192338" cy="1873250"/>
          </a:xfrm>
          <a:solidFill>
            <a:schemeClr val="tx2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</p:spTree>
    <p:extLst>
      <p:ext uri="{BB962C8B-B14F-4D97-AF65-F5344CB8AC3E}">
        <p14:creationId xmlns:p14="http://schemas.microsoft.com/office/powerpoint/2010/main" val="2664967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Supporting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68099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9" name="Text Placeholder 22">
            <a:extLst>
              <a:ext uri="{FF2B5EF4-FFF2-40B4-BE49-F238E27FC236}">
                <a16:creationId xmlns:a16="http://schemas.microsoft.com/office/drawing/2014/main" id="{26F353B8-FF4B-42ED-1CE7-EDC4F7EF61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68099" y="3012831"/>
            <a:ext cx="2658427" cy="656942"/>
          </a:xfrm>
          <a:solidFill>
            <a:schemeClr val="tx2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6E81FCDA-4DA3-AB4A-5D95-88A3FEFC3A2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68099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2">
            <a:extLst>
              <a:ext uri="{FF2B5EF4-FFF2-40B4-BE49-F238E27FC236}">
                <a16:creationId xmlns:a16="http://schemas.microsoft.com/office/drawing/2014/main" id="{3F669257-B949-89C3-AFAB-C056282DB4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8099" y="5507582"/>
            <a:ext cx="2658427" cy="656942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13D2DA25-934B-21FF-2966-29EF546C487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766787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2">
            <a:extLst>
              <a:ext uri="{FF2B5EF4-FFF2-40B4-BE49-F238E27FC236}">
                <a16:creationId xmlns:a16="http://schemas.microsoft.com/office/drawing/2014/main" id="{17D533C8-B6CD-B35B-9678-CFA2D4FF71A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66787" y="3012831"/>
            <a:ext cx="2658427" cy="656942"/>
          </a:xfrm>
          <a:solidFill>
            <a:schemeClr val="accent3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FFFA52E8-8238-7D32-74C3-C442340BAC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766787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EAA931B9-F65E-5FA9-1A52-F298BEA03A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66787" y="5507582"/>
            <a:ext cx="2658427" cy="656942"/>
          </a:xfrm>
          <a:solidFill>
            <a:schemeClr val="accent4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21" name="Picture Placeholder 360">
            <a:extLst>
              <a:ext uri="{FF2B5EF4-FFF2-40B4-BE49-F238E27FC236}">
                <a16:creationId xmlns:a16="http://schemas.microsoft.com/office/drawing/2014/main" id="{E2163388-A63C-577D-E1F5-098DA5ECC07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065474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2">
            <a:extLst>
              <a:ext uri="{FF2B5EF4-FFF2-40B4-BE49-F238E27FC236}">
                <a16:creationId xmlns:a16="http://schemas.microsoft.com/office/drawing/2014/main" id="{6A354D75-2850-EFEF-9B6E-16282EFCDE4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65474" y="3012831"/>
            <a:ext cx="2658427" cy="656942"/>
          </a:xfrm>
          <a:solidFill>
            <a:schemeClr val="accent6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23" name="Picture Placeholder 360">
            <a:extLst>
              <a:ext uri="{FF2B5EF4-FFF2-40B4-BE49-F238E27FC236}">
                <a16:creationId xmlns:a16="http://schemas.microsoft.com/office/drawing/2014/main" id="{FBABECBC-CDDA-6887-FB75-25BC231CEC9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065474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AA63FF33-3432-1D2E-53DE-B6F0895069F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65474" y="5507582"/>
            <a:ext cx="2658427" cy="656942"/>
          </a:xfrm>
          <a:solidFill>
            <a:schemeClr val="tx1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</p:spTree>
    <p:extLst>
      <p:ext uri="{BB962C8B-B14F-4D97-AF65-F5344CB8AC3E}">
        <p14:creationId xmlns:p14="http://schemas.microsoft.com/office/powerpoint/2010/main" val="18581818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14 posi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46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43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9910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907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6674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71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438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435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0202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99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7" name="Picture Placeholder 360">
            <a:extLst>
              <a:ext uri="{FF2B5EF4-FFF2-40B4-BE49-F238E27FC236}">
                <a16:creationId xmlns:a16="http://schemas.microsoft.com/office/drawing/2014/main" id="{7EDA5855-F73F-935A-1566-720D38EC07D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696325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A7A6897-50BB-69EA-CE0D-8428224909F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95959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9" name="Picture Placeholder 360">
            <a:extLst>
              <a:ext uri="{FF2B5EF4-FFF2-40B4-BE49-F238E27FC236}">
                <a16:creationId xmlns:a16="http://schemas.microsoft.com/office/drawing/2014/main" id="{D09EF4CE-B526-1CEA-9EDD-34A61A70EE7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71993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93FC27B-1624-B783-DF96-5521C31FB6A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371627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1" name="Picture Placeholder 360">
            <a:extLst>
              <a:ext uri="{FF2B5EF4-FFF2-40B4-BE49-F238E27FC236}">
                <a16:creationId xmlns:a16="http://schemas.microsoft.com/office/drawing/2014/main" id="{5A8BA158-C0D0-7A81-D0D2-8428A63A3D7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171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39D4BA50-34B9-66B8-EAF5-82AF534969D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167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3" name="Picture Placeholder 360">
            <a:extLst>
              <a:ext uri="{FF2B5EF4-FFF2-40B4-BE49-F238E27FC236}">
                <a16:creationId xmlns:a16="http://schemas.microsoft.com/office/drawing/2014/main" id="{9764F327-567A-B4BD-324B-5E6E4A38AE8A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9935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81407771-83D8-01C3-0563-CE45ADD67E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931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5" name="Picture Placeholder 360">
            <a:extLst>
              <a:ext uri="{FF2B5EF4-FFF2-40B4-BE49-F238E27FC236}">
                <a16:creationId xmlns:a16="http://schemas.microsoft.com/office/drawing/2014/main" id="{053F6908-A1A4-51D5-C068-74AE8BBE8575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6699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0159B219-D993-9F5C-A25E-2717041313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6695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7" name="Picture Placeholder 360">
            <a:extLst>
              <a:ext uri="{FF2B5EF4-FFF2-40B4-BE49-F238E27FC236}">
                <a16:creationId xmlns:a16="http://schemas.microsoft.com/office/drawing/2014/main" id="{3B1CFCF1-1BBA-A77B-07C5-CE89C6D37D8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3463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924D5DB3-FDA3-34E1-683B-AF880C6B564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459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9" name="Picture Placeholder 360">
            <a:extLst>
              <a:ext uri="{FF2B5EF4-FFF2-40B4-BE49-F238E27FC236}">
                <a16:creationId xmlns:a16="http://schemas.microsoft.com/office/drawing/2014/main" id="{CD18FDA3-0BAD-70CF-4A1C-E0AC365F43E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0227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BC7D472D-B446-D4C9-7FEA-8337576DA4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23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41" name="Picture Placeholder 360">
            <a:extLst>
              <a:ext uri="{FF2B5EF4-FFF2-40B4-BE49-F238E27FC236}">
                <a16:creationId xmlns:a16="http://schemas.microsoft.com/office/drawing/2014/main" id="{00CD14FC-B345-724A-1702-9ECB7309E7BA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698785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A39A6918-941C-CFDA-46B7-7B3F5821B26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698419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43" name="Picture Placeholder 360">
            <a:extLst>
              <a:ext uri="{FF2B5EF4-FFF2-40B4-BE49-F238E27FC236}">
                <a16:creationId xmlns:a16="http://schemas.microsoft.com/office/drawing/2014/main" id="{13F06704-FC82-77D6-CD12-259FDE55A8D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0374453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DAE33098-4EF0-1E1A-7F23-76F0D50AAC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74087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38648840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10 posi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0445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0079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09584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09218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08182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07640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06077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05711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103782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03416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" name="Picture Placeholder 360">
            <a:extLst>
              <a:ext uri="{FF2B5EF4-FFF2-40B4-BE49-F238E27FC236}">
                <a16:creationId xmlns:a16="http://schemas.microsoft.com/office/drawing/2014/main" id="{50C0265D-4C37-A6EB-018A-088C3665D77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510079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171DB7C-B77B-BA2F-D42D-E70799E1CF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09713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54228786-C065-7CF8-8C9C-C9622BDB5F7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409218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9C03BA11-280F-ED2F-8FE5-AD08B0D4481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08852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D0FFE670-33BD-AB72-DB9E-26A7E5785E5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307816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6FD3033-3412-943B-9B60-3555F20EAC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307274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D90F4C59-A65F-7802-34A6-70D69C5041A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05711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34846F9-F8EB-3656-08DF-03E1A00CD6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05345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9694CBBD-6AE6-ADDC-80FB-FDFA2458BCB3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103416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4DB0CCF3-7E0B-FACF-F244-CCF6EC2D930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03050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7933756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4" name="SmartArt Placeholder 3">
            <a:extLst>
              <a:ext uri="{FF2B5EF4-FFF2-40B4-BE49-F238E27FC236}">
                <a16:creationId xmlns:a16="http://schemas.microsoft.com/office/drawing/2014/main" id="{41F9B8EB-EA8B-7B42-D70A-72CFAD42EB27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691" y="1430338"/>
            <a:ext cx="11493133" cy="4852987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20635676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igh angle view of a city&#10;&#10;Description automatically generated">
            <a:extLst>
              <a:ext uri="{FF2B5EF4-FFF2-40B4-BE49-F238E27FC236}">
                <a16:creationId xmlns:a16="http://schemas.microsoft.com/office/drawing/2014/main" id="{23DA0192-253A-9416-8E30-B9B66EED54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9145" y="2258209"/>
            <a:ext cx="12210290" cy="664797"/>
          </a:xfrm>
        </p:spPr>
        <p:txBody>
          <a:bodyPr anchor="t" anchorCtr="0">
            <a:noAutofit/>
          </a:bodyPr>
          <a:lstStyle>
            <a:lvl1pPr algn="ctr">
              <a:spcBef>
                <a:spcPts val="1200"/>
              </a:spcBef>
              <a:spcAft>
                <a:spcPts val="60"/>
              </a:spcAft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2922742"/>
            <a:ext cx="12192000" cy="397032"/>
          </a:xfrm>
        </p:spPr>
        <p:txBody>
          <a:bodyPr tIns="91440"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2200" b="1" spc="3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ONE SENTENCE SUBTITLE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5668818" y="3468601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56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285">
            <a:extLst>
              <a:ext uri="{FF2B5EF4-FFF2-40B4-BE49-F238E27FC236}">
                <a16:creationId xmlns:a16="http://schemas.microsoft.com/office/drawing/2014/main" id="{B10B79AB-DA35-C9D9-2529-6A8AA0E502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6045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45200" y="0"/>
            <a:ext cx="61468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1339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So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igh angle view of a city&#10;&#10;Description automatically generated">
            <a:extLst>
              <a:ext uri="{FF2B5EF4-FFF2-40B4-BE49-F238E27FC236}">
                <a16:creationId xmlns:a16="http://schemas.microsoft.com/office/drawing/2014/main" id="{23DA0192-253A-9416-8E30-B9B66EED54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B10DD8E-E016-58F8-208C-69AD92BED39D}"/>
              </a:ext>
            </a:extLst>
          </p:cNvPr>
          <p:cNvSpPr/>
          <p:nvPr userDrawn="1"/>
        </p:nvSpPr>
        <p:spPr>
          <a:xfrm>
            <a:off x="0" y="0"/>
            <a:ext cx="12192000" cy="2575976"/>
          </a:xfrm>
          <a:prstGeom prst="rect">
            <a:avLst/>
          </a:prstGeom>
          <a:gradFill>
            <a:gsLst>
              <a:gs pos="57000">
                <a:srgbClr val="FFFFFF">
                  <a:alpha val="62000"/>
                </a:srgbClr>
              </a:gs>
              <a:gs pos="15000">
                <a:schemeClr val="bg1">
                  <a:alpha val="91598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658225E5-2430-3783-F06E-A0A40A656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0E904804-90C2-92CD-EBBE-DEE84A1EF57E}"/>
              </a:ext>
            </a:extLst>
          </p:cNvPr>
          <p:cNvGrpSpPr/>
          <p:nvPr userDrawn="1"/>
        </p:nvGrpSpPr>
        <p:grpSpPr>
          <a:xfrm>
            <a:off x="2230425" y="1950223"/>
            <a:ext cx="7731150" cy="1180116"/>
            <a:chOff x="2419238" y="1689595"/>
            <a:chExt cx="7333183" cy="1119369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B35B19EB-28CC-5046-67D8-0AC0F092D8F9}"/>
                </a:ext>
              </a:extLst>
            </p:cNvPr>
            <p:cNvSpPr/>
            <p:nvPr userDrawn="1"/>
          </p:nvSpPr>
          <p:spPr>
            <a:xfrm>
              <a:off x="6151118" y="1690962"/>
              <a:ext cx="1113318" cy="1113317"/>
            </a:xfrm>
            <a:custGeom>
              <a:avLst/>
              <a:gdLst>
                <a:gd name="connsiteX0" fmla="*/ 0 w 543306"/>
                <a:gd name="connsiteY0" fmla="*/ 0 h 543305"/>
                <a:gd name="connsiteX1" fmla="*/ 543306 w 543306"/>
                <a:gd name="connsiteY1" fmla="*/ 0 h 543305"/>
                <a:gd name="connsiteX2" fmla="*/ 543306 w 543306"/>
                <a:gd name="connsiteY2" fmla="*/ 543306 h 543305"/>
                <a:gd name="connsiteX3" fmla="*/ 0 w 543306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9F8B7F74-14E3-0359-48F7-8887F481B3F3}"/>
                </a:ext>
              </a:extLst>
            </p:cNvPr>
            <p:cNvSpPr/>
            <p:nvPr userDrawn="1"/>
          </p:nvSpPr>
          <p:spPr>
            <a:xfrm>
              <a:off x="6531907" y="1870334"/>
              <a:ext cx="352119" cy="754014"/>
            </a:xfrm>
            <a:custGeom>
              <a:avLst/>
              <a:gdLst>
                <a:gd name="connsiteX0" fmla="*/ 136975 w 171836"/>
                <a:gd name="connsiteY0" fmla="*/ 62674 h 367963"/>
                <a:gd name="connsiteX1" fmla="*/ 167646 w 171836"/>
                <a:gd name="connsiteY1" fmla="*/ 62674 h 367963"/>
                <a:gd name="connsiteX2" fmla="*/ 171837 w 171836"/>
                <a:gd name="connsiteY2" fmla="*/ 58483 h 367963"/>
                <a:gd name="connsiteX3" fmla="*/ 171837 w 171836"/>
                <a:gd name="connsiteY3" fmla="*/ 3905 h 367963"/>
                <a:gd name="connsiteX4" fmla="*/ 168027 w 171836"/>
                <a:gd name="connsiteY4" fmla="*/ 0 h 367963"/>
                <a:gd name="connsiteX5" fmla="*/ 104305 w 171836"/>
                <a:gd name="connsiteY5" fmla="*/ 667 h 367963"/>
                <a:gd name="connsiteX6" fmla="*/ 53156 w 171836"/>
                <a:gd name="connsiteY6" fmla="*/ 26670 h 367963"/>
                <a:gd name="connsiteX7" fmla="*/ 38392 w 171836"/>
                <a:gd name="connsiteY7" fmla="*/ 72580 h 367963"/>
                <a:gd name="connsiteX8" fmla="*/ 38392 w 171836"/>
                <a:gd name="connsiteY8" fmla="*/ 113633 h 367963"/>
                <a:gd name="connsiteX9" fmla="*/ 32105 w 171836"/>
                <a:gd name="connsiteY9" fmla="*/ 120205 h 367963"/>
                <a:gd name="connsiteX10" fmla="*/ 4483 w 171836"/>
                <a:gd name="connsiteY10" fmla="*/ 120015 h 367963"/>
                <a:gd name="connsiteX11" fmla="*/ 6 w 171836"/>
                <a:gd name="connsiteY11" fmla="*/ 124492 h 367963"/>
                <a:gd name="connsiteX12" fmla="*/ 6 w 171836"/>
                <a:gd name="connsiteY12" fmla="*/ 178403 h 367963"/>
                <a:gd name="connsiteX13" fmla="*/ 4959 w 171836"/>
                <a:gd name="connsiteY13" fmla="*/ 183166 h 367963"/>
                <a:gd name="connsiteX14" fmla="*/ 31915 w 171836"/>
                <a:gd name="connsiteY14" fmla="*/ 182975 h 367963"/>
                <a:gd name="connsiteX15" fmla="*/ 38106 w 171836"/>
                <a:gd name="connsiteY15" fmla="*/ 189167 h 367963"/>
                <a:gd name="connsiteX16" fmla="*/ 38011 w 171836"/>
                <a:gd name="connsiteY16" fmla="*/ 275558 h 367963"/>
                <a:gd name="connsiteX17" fmla="*/ 37915 w 171836"/>
                <a:gd name="connsiteY17" fmla="*/ 360807 h 367963"/>
                <a:gd name="connsiteX18" fmla="*/ 44773 w 171836"/>
                <a:gd name="connsiteY18" fmla="*/ 367951 h 367963"/>
                <a:gd name="connsiteX19" fmla="*/ 107924 w 171836"/>
                <a:gd name="connsiteY19" fmla="*/ 367951 h 367963"/>
                <a:gd name="connsiteX20" fmla="*/ 115354 w 171836"/>
                <a:gd name="connsiteY20" fmla="*/ 360617 h 367963"/>
                <a:gd name="connsiteX21" fmla="*/ 115258 w 171836"/>
                <a:gd name="connsiteY21" fmla="*/ 191452 h 367963"/>
                <a:gd name="connsiteX22" fmla="*/ 123164 w 171836"/>
                <a:gd name="connsiteY22" fmla="*/ 183737 h 367963"/>
                <a:gd name="connsiteX23" fmla="*/ 159931 w 171836"/>
                <a:gd name="connsiteY23" fmla="*/ 183737 h 367963"/>
                <a:gd name="connsiteX24" fmla="*/ 165836 w 171836"/>
                <a:gd name="connsiteY24" fmla="*/ 178975 h 367963"/>
                <a:gd name="connsiteX25" fmla="*/ 170980 w 171836"/>
                <a:gd name="connsiteY25" fmla="*/ 124682 h 367963"/>
                <a:gd name="connsiteX26" fmla="*/ 165455 w 171836"/>
                <a:gd name="connsiteY26" fmla="*/ 118872 h 367963"/>
                <a:gd name="connsiteX27" fmla="*/ 118878 w 171836"/>
                <a:gd name="connsiteY27" fmla="*/ 118967 h 367963"/>
                <a:gd name="connsiteX28" fmla="*/ 114115 w 171836"/>
                <a:gd name="connsiteY28" fmla="*/ 115348 h 367963"/>
                <a:gd name="connsiteX29" fmla="*/ 114592 w 171836"/>
                <a:gd name="connsiteY29" fmla="*/ 82867 h 367963"/>
                <a:gd name="connsiteX30" fmla="*/ 137166 w 171836"/>
                <a:gd name="connsiteY30" fmla="*/ 62389 h 36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836" h="367963">
                  <a:moveTo>
                    <a:pt x="136975" y="62674"/>
                  </a:moveTo>
                  <a:cubicBezTo>
                    <a:pt x="147167" y="62674"/>
                    <a:pt x="157454" y="62579"/>
                    <a:pt x="167646" y="62674"/>
                  </a:cubicBezTo>
                  <a:cubicBezTo>
                    <a:pt x="170789" y="62674"/>
                    <a:pt x="171837" y="61722"/>
                    <a:pt x="171837" y="58483"/>
                  </a:cubicBezTo>
                  <a:cubicBezTo>
                    <a:pt x="171742" y="40291"/>
                    <a:pt x="171742" y="22098"/>
                    <a:pt x="171837" y="3905"/>
                  </a:cubicBezTo>
                  <a:cubicBezTo>
                    <a:pt x="171837" y="1048"/>
                    <a:pt x="170980" y="0"/>
                    <a:pt x="168027" y="0"/>
                  </a:cubicBezTo>
                  <a:cubicBezTo>
                    <a:pt x="146786" y="190"/>
                    <a:pt x="125546" y="-286"/>
                    <a:pt x="104305" y="667"/>
                  </a:cubicBezTo>
                  <a:cubicBezTo>
                    <a:pt x="83635" y="1619"/>
                    <a:pt x="65729" y="9430"/>
                    <a:pt x="53156" y="26670"/>
                  </a:cubicBezTo>
                  <a:cubicBezTo>
                    <a:pt x="43154" y="40291"/>
                    <a:pt x="38677" y="55817"/>
                    <a:pt x="38392" y="72580"/>
                  </a:cubicBezTo>
                  <a:cubicBezTo>
                    <a:pt x="38106" y="86296"/>
                    <a:pt x="38106" y="100013"/>
                    <a:pt x="38392" y="113633"/>
                  </a:cubicBezTo>
                  <a:cubicBezTo>
                    <a:pt x="38487" y="118586"/>
                    <a:pt x="37439" y="120491"/>
                    <a:pt x="32105" y="120205"/>
                  </a:cubicBezTo>
                  <a:cubicBezTo>
                    <a:pt x="22961" y="119729"/>
                    <a:pt x="13722" y="120205"/>
                    <a:pt x="4483" y="120015"/>
                  </a:cubicBezTo>
                  <a:cubicBezTo>
                    <a:pt x="958" y="120015"/>
                    <a:pt x="-89" y="121063"/>
                    <a:pt x="6" y="124492"/>
                  </a:cubicBezTo>
                  <a:cubicBezTo>
                    <a:pt x="197" y="142494"/>
                    <a:pt x="197" y="160496"/>
                    <a:pt x="6" y="178403"/>
                  </a:cubicBezTo>
                  <a:cubicBezTo>
                    <a:pt x="6" y="182213"/>
                    <a:pt x="1339" y="183261"/>
                    <a:pt x="4959" y="183166"/>
                  </a:cubicBezTo>
                  <a:cubicBezTo>
                    <a:pt x="13913" y="182975"/>
                    <a:pt x="22961" y="183356"/>
                    <a:pt x="31915" y="182975"/>
                  </a:cubicBezTo>
                  <a:cubicBezTo>
                    <a:pt x="36772" y="182785"/>
                    <a:pt x="38106" y="184309"/>
                    <a:pt x="38106" y="189167"/>
                  </a:cubicBezTo>
                  <a:cubicBezTo>
                    <a:pt x="37915" y="217932"/>
                    <a:pt x="38011" y="246793"/>
                    <a:pt x="38011" y="275558"/>
                  </a:cubicBezTo>
                  <a:cubicBezTo>
                    <a:pt x="38011" y="304324"/>
                    <a:pt x="38106" y="332327"/>
                    <a:pt x="37915" y="360807"/>
                  </a:cubicBezTo>
                  <a:cubicBezTo>
                    <a:pt x="37915" y="366141"/>
                    <a:pt x="38868" y="368141"/>
                    <a:pt x="44773" y="367951"/>
                  </a:cubicBezTo>
                  <a:cubicBezTo>
                    <a:pt x="65824" y="367570"/>
                    <a:pt x="86874" y="367570"/>
                    <a:pt x="107924" y="367951"/>
                  </a:cubicBezTo>
                  <a:cubicBezTo>
                    <a:pt x="113830" y="368046"/>
                    <a:pt x="115354" y="366617"/>
                    <a:pt x="115354" y="360617"/>
                  </a:cubicBezTo>
                  <a:cubicBezTo>
                    <a:pt x="115068" y="304229"/>
                    <a:pt x="115163" y="247841"/>
                    <a:pt x="115258" y="191452"/>
                  </a:cubicBezTo>
                  <a:cubicBezTo>
                    <a:pt x="115258" y="182499"/>
                    <a:pt x="114401" y="183833"/>
                    <a:pt x="123164" y="183737"/>
                  </a:cubicBezTo>
                  <a:cubicBezTo>
                    <a:pt x="135451" y="183737"/>
                    <a:pt x="147643" y="183642"/>
                    <a:pt x="159931" y="183737"/>
                  </a:cubicBezTo>
                  <a:cubicBezTo>
                    <a:pt x="163646" y="183737"/>
                    <a:pt x="165455" y="182975"/>
                    <a:pt x="165836" y="178975"/>
                  </a:cubicBezTo>
                  <a:cubicBezTo>
                    <a:pt x="167360" y="160877"/>
                    <a:pt x="169075" y="142780"/>
                    <a:pt x="170980" y="124682"/>
                  </a:cubicBezTo>
                  <a:cubicBezTo>
                    <a:pt x="171456" y="119920"/>
                    <a:pt x="170027" y="118872"/>
                    <a:pt x="165455" y="118872"/>
                  </a:cubicBezTo>
                  <a:cubicBezTo>
                    <a:pt x="149930" y="119158"/>
                    <a:pt x="134404" y="118872"/>
                    <a:pt x="118878" y="118967"/>
                  </a:cubicBezTo>
                  <a:cubicBezTo>
                    <a:pt x="116306" y="118967"/>
                    <a:pt x="114020" y="119253"/>
                    <a:pt x="114115" y="115348"/>
                  </a:cubicBezTo>
                  <a:cubicBezTo>
                    <a:pt x="114401" y="104489"/>
                    <a:pt x="113830" y="93631"/>
                    <a:pt x="114592" y="82867"/>
                  </a:cubicBezTo>
                  <a:cubicBezTo>
                    <a:pt x="115449" y="69437"/>
                    <a:pt x="123545" y="62389"/>
                    <a:pt x="137166" y="6238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C1A6707B-2CA3-3F65-45C2-727FD45B5C49}"/>
                </a:ext>
              </a:extLst>
            </p:cNvPr>
            <p:cNvSpPr/>
            <p:nvPr userDrawn="1"/>
          </p:nvSpPr>
          <p:spPr>
            <a:xfrm>
              <a:off x="4907224" y="1690572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D4C61578-C993-8405-291A-DEF5EE57846B}"/>
                </a:ext>
              </a:extLst>
            </p:cNvPr>
            <p:cNvSpPr/>
            <p:nvPr userDrawn="1"/>
          </p:nvSpPr>
          <p:spPr>
            <a:xfrm>
              <a:off x="5613002" y="2009890"/>
              <a:ext cx="88611" cy="88611"/>
            </a:xfrm>
            <a:custGeom>
              <a:avLst/>
              <a:gdLst>
                <a:gd name="connsiteX0" fmla="*/ 21622 w 43243"/>
                <a:gd name="connsiteY0" fmla="*/ 0 h 43243"/>
                <a:gd name="connsiteX1" fmla="*/ 0 w 43243"/>
                <a:gd name="connsiteY1" fmla="*/ 21622 h 43243"/>
                <a:gd name="connsiteX2" fmla="*/ 21622 w 43243"/>
                <a:gd name="connsiteY2" fmla="*/ 43244 h 43243"/>
                <a:gd name="connsiteX3" fmla="*/ 43244 w 43243"/>
                <a:gd name="connsiteY3" fmla="*/ 21622 h 43243"/>
                <a:gd name="connsiteX4" fmla="*/ 21622 w 43243"/>
                <a:gd name="connsiteY4" fmla="*/ 0 h 4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43" h="43243">
                  <a:moveTo>
                    <a:pt x="21622" y="0"/>
                  </a:moveTo>
                  <a:cubicBezTo>
                    <a:pt x="9715" y="0"/>
                    <a:pt x="0" y="9716"/>
                    <a:pt x="0" y="21622"/>
                  </a:cubicBezTo>
                  <a:cubicBezTo>
                    <a:pt x="0" y="33528"/>
                    <a:pt x="9715" y="43244"/>
                    <a:pt x="21622" y="43244"/>
                  </a:cubicBezTo>
                  <a:cubicBezTo>
                    <a:pt x="33528" y="43244"/>
                    <a:pt x="43244" y="33528"/>
                    <a:pt x="43244" y="21622"/>
                  </a:cubicBezTo>
                  <a:cubicBezTo>
                    <a:pt x="43244" y="9716"/>
                    <a:pt x="33528" y="0"/>
                    <a:pt x="2162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74412687-F6B8-FF14-A681-2E7D9389F291}"/>
                </a:ext>
              </a:extLst>
            </p:cNvPr>
            <p:cNvSpPr/>
            <p:nvPr userDrawn="1"/>
          </p:nvSpPr>
          <p:spPr>
            <a:xfrm>
              <a:off x="5100064" y="1883412"/>
              <a:ext cx="727442" cy="727442"/>
            </a:xfrm>
            <a:custGeom>
              <a:avLst/>
              <a:gdLst>
                <a:gd name="connsiteX0" fmla="*/ 265462 w 354996"/>
                <a:gd name="connsiteY0" fmla="*/ 0 h 354996"/>
                <a:gd name="connsiteX1" fmla="*/ 89535 w 354996"/>
                <a:gd name="connsiteY1" fmla="*/ 0 h 354996"/>
                <a:gd name="connsiteX2" fmla="*/ 0 w 354996"/>
                <a:gd name="connsiteY2" fmla="*/ 89535 h 354996"/>
                <a:gd name="connsiteX3" fmla="*/ 0 w 354996"/>
                <a:gd name="connsiteY3" fmla="*/ 265462 h 354996"/>
                <a:gd name="connsiteX4" fmla="*/ 89535 w 354996"/>
                <a:gd name="connsiteY4" fmla="*/ 354997 h 354996"/>
                <a:gd name="connsiteX5" fmla="*/ 265462 w 354996"/>
                <a:gd name="connsiteY5" fmla="*/ 354997 h 354996"/>
                <a:gd name="connsiteX6" fmla="*/ 354997 w 354996"/>
                <a:gd name="connsiteY6" fmla="*/ 265462 h 354996"/>
                <a:gd name="connsiteX7" fmla="*/ 354997 w 354996"/>
                <a:gd name="connsiteY7" fmla="*/ 89535 h 354996"/>
                <a:gd name="connsiteX8" fmla="*/ 265462 w 354996"/>
                <a:gd name="connsiteY8" fmla="*/ 0 h 354996"/>
                <a:gd name="connsiteX9" fmla="*/ 316421 w 354996"/>
                <a:gd name="connsiteY9" fmla="*/ 265462 h 354996"/>
                <a:gd name="connsiteX10" fmla="*/ 265462 w 354996"/>
                <a:gd name="connsiteY10" fmla="*/ 316421 h 354996"/>
                <a:gd name="connsiteX11" fmla="*/ 89535 w 354996"/>
                <a:gd name="connsiteY11" fmla="*/ 316421 h 354996"/>
                <a:gd name="connsiteX12" fmla="*/ 38576 w 354996"/>
                <a:gd name="connsiteY12" fmla="*/ 265462 h 354996"/>
                <a:gd name="connsiteX13" fmla="*/ 38576 w 354996"/>
                <a:gd name="connsiteY13" fmla="*/ 89535 h 354996"/>
                <a:gd name="connsiteX14" fmla="*/ 89535 w 354996"/>
                <a:gd name="connsiteY14" fmla="*/ 38576 h 354996"/>
                <a:gd name="connsiteX15" fmla="*/ 265462 w 354996"/>
                <a:gd name="connsiteY15" fmla="*/ 38576 h 354996"/>
                <a:gd name="connsiteX16" fmla="*/ 316421 w 354996"/>
                <a:gd name="connsiteY16" fmla="*/ 89535 h 354996"/>
                <a:gd name="connsiteX17" fmla="*/ 316421 w 354996"/>
                <a:gd name="connsiteY17" fmla="*/ 265462 h 3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996" h="354996">
                  <a:moveTo>
                    <a:pt x="265462" y="0"/>
                  </a:moveTo>
                  <a:lnTo>
                    <a:pt x="89535" y="0"/>
                  </a:lnTo>
                  <a:cubicBezTo>
                    <a:pt x="40196" y="0"/>
                    <a:pt x="0" y="40196"/>
                    <a:pt x="0" y="89535"/>
                  </a:cubicBezTo>
                  <a:lnTo>
                    <a:pt x="0" y="265462"/>
                  </a:lnTo>
                  <a:cubicBezTo>
                    <a:pt x="0" y="314896"/>
                    <a:pt x="40196" y="354997"/>
                    <a:pt x="89535" y="354997"/>
                  </a:cubicBezTo>
                  <a:lnTo>
                    <a:pt x="265462" y="354997"/>
                  </a:lnTo>
                  <a:cubicBezTo>
                    <a:pt x="314801" y="354997"/>
                    <a:pt x="354997" y="314801"/>
                    <a:pt x="354997" y="265462"/>
                  </a:cubicBezTo>
                  <a:lnTo>
                    <a:pt x="354997" y="89535"/>
                  </a:lnTo>
                  <a:cubicBezTo>
                    <a:pt x="354997" y="40196"/>
                    <a:pt x="314801" y="0"/>
                    <a:pt x="265462" y="0"/>
                  </a:cubicBezTo>
                  <a:close/>
                  <a:moveTo>
                    <a:pt x="316421" y="265462"/>
                  </a:moveTo>
                  <a:cubicBezTo>
                    <a:pt x="316421" y="293560"/>
                    <a:pt x="293561" y="316421"/>
                    <a:pt x="265462" y="316421"/>
                  </a:cubicBezTo>
                  <a:lnTo>
                    <a:pt x="89535" y="316421"/>
                  </a:lnTo>
                  <a:cubicBezTo>
                    <a:pt x="61436" y="316421"/>
                    <a:pt x="38576" y="293560"/>
                    <a:pt x="38576" y="265462"/>
                  </a:cubicBezTo>
                  <a:lnTo>
                    <a:pt x="38576" y="89535"/>
                  </a:lnTo>
                  <a:cubicBezTo>
                    <a:pt x="38576" y="61436"/>
                    <a:pt x="61436" y="38576"/>
                    <a:pt x="89535" y="38576"/>
                  </a:cubicBezTo>
                  <a:lnTo>
                    <a:pt x="265462" y="38576"/>
                  </a:lnTo>
                  <a:cubicBezTo>
                    <a:pt x="293561" y="38576"/>
                    <a:pt x="316421" y="61436"/>
                    <a:pt x="316421" y="89535"/>
                  </a:cubicBezTo>
                  <a:lnTo>
                    <a:pt x="316421" y="26546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 124">
              <a:extLst>
                <a:ext uri="{FF2B5EF4-FFF2-40B4-BE49-F238E27FC236}">
                  <a16:creationId xmlns:a16="http://schemas.microsoft.com/office/drawing/2014/main" id="{611DCFC7-265A-A74C-9128-D2C19FEB1FE1}"/>
                </a:ext>
              </a:extLst>
            </p:cNvPr>
            <p:cNvSpPr/>
            <p:nvPr userDrawn="1"/>
          </p:nvSpPr>
          <p:spPr>
            <a:xfrm>
              <a:off x="5276508" y="2059857"/>
              <a:ext cx="374747" cy="374750"/>
            </a:xfrm>
            <a:custGeom>
              <a:avLst/>
              <a:gdLst>
                <a:gd name="connsiteX0" fmla="*/ 91440 w 182879"/>
                <a:gd name="connsiteY0" fmla="*/ 0 h 182880"/>
                <a:gd name="connsiteX1" fmla="*/ 0 w 182879"/>
                <a:gd name="connsiteY1" fmla="*/ 91440 h 182880"/>
                <a:gd name="connsiteX2" fmla="*/ 91440 w 182879"/>
                <a:gd name="connsiteY2" fmla="*/ 182880 h 182880"/>
                <a:gd name="connsiteX3" fmla="*/ 182880 w 182879"/>
                <a:gd name="connsiteY3" fmla="*/ 91440 h 182880"/>
                <a:gd name="connsiteX4" fmla="*/ 91440 w 182879"/>
                <a:gd name="connsiteY4" fmla="*/ 0 h 182880"/>
                <a:gd name="connsiteX5" fmla="*/ 91440 w 182879"/>
                <a:gd name="connsiteY5" fmla="*/ 144209 h 182880"/>
                <a:gd name="connsiteX6" fmla="*/ 38671 w 182879"/>
                <a:gd name="connsiteY6" fmla="*/ 91440 h 182880"/>
                <a:gd name="connsiteX7" fmla="*/ 91440 w 182879"/>
                <a:gd name="connsiteY7" fmla="*/ 38672 h 182880"/>
                <a:gd name="connsiteX8" fmla="*/ 144304 w 182879"/>
                <a:gd name="connsiteY8" fmla="*/ 91440 h 182880"/>
                <a:gd name="connsiteX9" fmla="*/ 91440 w 182879"/>
                <a:gd name="connsiteY9" fmla="*/ 144209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879" h="182880">
                  <a:moveTo>
                    <a:pt x="91440" y="0"/>
                  </a:moveTo>
                  <a:cubicBezTo>
                    <a:pt x="41053" y="0"/>
                    <a:pt x="0" y="41053"/>
                    <a:pt x="0" y="91440"/>
                  </a:cubicBezTo>
                  <a:cubicBezTo>
                    <a:pt x="0" y="141827"/>
                    <a:pt x="41053" y="182880"/>
                    <a:pt x="91440" y="182880"/>
                  </a:cubicBezTo>
                  <a:cubicBezTo>
                    <a:pt x="141827" y="182880"/>
                    <a:pt x="182880" y="141827"/>
                    <a:pt x="182880" y="91440"/>
                  </a:cubicBezTo>
                  <a:cubicBezTo>
                    <a:pt x="182880" y="41053"/>
                    <a:pt x="141922" y="0"/>
                    <a:pt x="91440" y="0"/>
                  </a:cubicBezTo>
                  <a:close/>
                  <a:moveTo>
                    <a:pt x="91440" y="144209"/>
                  </a:moveTo>
                  <a:cubicBezTo>
                    <a:pt x="62389" y="144209"/>
                    <a:pt x="38671" y="120491"/>
                    <a:pt x="38671" y="91440"/>
                  </a:cubicBezTo>
                  <a:cubicBezTo>
                    <a:pt x="38671" y="62389"/>
                    <a:pt x="62389" y="38672"/>
                    <a:pt x="91440" y="38672"/>
                  </a:cubicBezTo>
                  <a:cubicBezTo>
                    <a:pt x="120491" y="38672"/>
                    <a:pt x="144304" y="62389"/>
                    <a:pt x="144304" y="91440"/>
                  </a:cubicBezTo>
                  <a:cubicBezTo>
                    <a:pt x="144304" y="120491"/>
                    <a:pt x="120586" y="144209"/>
                    <a:pt x="91440" y="14420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CF71412B-57D0-8C3F-863B-747D72482FB6}"/>
                </a:ext>
              </a:extLst>
            </p:cNvPr>
            <p:cNvSpPr/>
            <p:nvPr userDrawn="1"/>
          </p:nvSpPr>
          <p:spPr>
            <a:xfrm>
              <a:off x="7395013" y="1695646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432E9776-B6B4-0737-83B3-225F4D4AE1BF}"/>
                </a:ext>
              </a:extLst>
            </p:cNvPr>
            <p:cNvSpPr/>
            <p:nvPr userDrawn="1"/>
          </p:nvSpPr>
          <p:spPr>
            <a:xfrm>
              <a:off x="7581999" y="1991739"/>
              <a:ext cx="739350" cy="521135"/>
            </a:xfrm>
            <a:custGeom>
              <a:avLst/>
              <a:gdLst>
                <a:gd name="connsiteX0" fmla="*/ 353282 w 360807"/>
                <a:gd name="connsiteY0" fmla="*/ 39719 h 254317"/>
                <a:gd name="connsiteX1" fmla="*/ 321373 w 360807"/>
                <a:gd name="connsiteY1" fmla="*/ 7620 h 254317"/>
                <a:gd name="connsiteX2" fmla="*/ 180404 w 360807"/>
                <a:gd name="connsiteY2" fmla="*/ 0 h 254317"/>
                <a:gd name="connsiteX3" fmla="*/ 39433 w 360807"/>
                <a:gd name="connsiteY3" fmla="*/ 7620 h 254317"/>
                <a:gd name="connsiteX4" fmla="*/ 7525 w 360807"/>
                <a:gd name="connsiteY4" fmla="*/ 39719 h 254317"/>
                <a:gd name="connsiteX5" fmla="*/ 0 w 360807"/>
                <a:gd name="connsiteY5" fmla="*/ 127159 h 254317"/>
                <a:gd name="connsiteX6" fmla="*/ 7525 w 360807"/>
                <a:gd name="connsiteY6" fmla="*/ 214598 h 254317"/>
                <a:gd name="connsiteX7" fmla="*/ 39433 w 360807"/>
                <a:gd name="connsiteY7" fmla="*/ 246697 h 254317"/>
                <a:gd name="connsiteX8" fmla="*/ 180404 w 360807"/>
                <a:gd name="connsiteY8" fmla="*/ 254317 h 254317"/>
                <a:gd name="connsiteX9" fmla="*/ 321373 w 360807"/>
                <a:gd name="connsiteY9" fmla="*/ 246697 h 254317"/>
                <a:gd name="connsiteX10" fmla="*/ 353282 w 360807"/>
                <a:gd name="connsiteY10" fmla="*/ 214598 h 254317"/>
                <a:gd name="connsiteX11" fmla="*/ 360807 w 360807"/>
                <a:gd name="connsiteY11" fmla="*/ 127159 h 254317"/>
                <a:gd name="connsiteX12" fmla="*/ 353282 w 360807"/>
                <a:gd name="connsiteY12" fmla="*/ 39719 h 254317"/>
                <a:gd name="connsiteX13" fmla="*/ 143542 w 360807"/>
                <a:gd name="connsiteY13" fmla="*/ 180784 h 254317"/>
                <a:gd name="connsiteX14" fmla="*/ 143542 w 360807"/>
                <a:gd name="connsiteY14" fmla="*/ 73533 h 254317"/>
                <a:gd name="connsiteX15" fmla="*/ 237839 w 360807"/>
                <a:gd name="connsiteY15" fmla="*/ 127159 h 254317"/>
                <a:gd name="connsiteX16" fmla="*/ 143542 w 360807"/>
                <a:gd name="connsiteY16" fmla="*/ 180784 h 25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0807" h="254317">
                  <a:moveTo>
                    <a:pt x="353282" y="39719"/>
                  </a:moveTo>
                  <a:cubicBezTo>
                    <a:pt x="349091" y="24098"/>
                    <a:pt x="336899" y="11811"/>
                    <a:pt x="321373" y="7620"/>
                  </a:cubicBezTo>
                  <a:cubicBezTo>
                    <a:pt x="293275" y="0"/>
                    <a:pt x="180404" y="0"/>
                    <a:pt x="180404" y="0"/>
                  </a:cubicBezTo>
                  <a:cubicBezTo>
                    <a:pt x="180404" y="0"/>
                    <a:pt x="67532" y="0"/>
                    <a:pt x="39433" y="7620"/>
                  </a:cubicBezTo>
                  <a:cubicBezTo>
                    <a:pt x="23908" y="11811"/>
                    <a:pt x="11716" y="24098"/>
                    <a:pt x="7525" y="39719"/>
                  </a:cubicBezTo>
                  <a:cubicBezTo>
                    <a:pt x="0" y="68008"/>
                    <a:pt x="0" y="127159"/>
                    <a:pt x="0" y="127159"/>
                  </a:cubicBezTo>
                  <a:cubicBezTo>
                    <a:pt x="0" y="127159"/>
                    <a:pt x="0" y="186214"/>
                    <a:pt x="7525" y="214598"/>
                  </a:cubicBezTo>
                  <a:cubicBezTo>
                    <a:pt x="11716" y="230219"/>
                    <a:pt x="23908" y="242506"/>
                    <a:pt x="39433" y="246697"/>
                  </a:cubicBezTo>
                  <a:cubicBezTo>
                    <a:pt x="67532" y="254317"/>
                    <a:pt x="180404" y="254317"/>
                    <a:pt x="180404" y="254317"/>
                  </a:cubicBezTo>
                  <a:cubicBezTo>
                    <a:pt x="180404" y="254317"/>
                    <a:pt x="293275" y="254317"/>
                    <a:pt x="321373" y="246697"/>
                  </a:cubicBezTo>
                  <a:cubicBezTo>
                    <a:pt x="336899" y="242506"/>
                    <a:pt x="349091" y="230219"/>
                    <a:pt x="353282" y="214598"/>
                  </a:cubicBezTo>
                  <a:cubicBezTo>
                    <a:pt x="360807" y="186309"/>
                    <a:pt x="360807" y="127159"/>
                    <a:pt x="360807" y="127159"/>
                  </a:cubicBezTo>
                  <a:cubicBezTo>
                    <a:pt x="360807" y="127159"/>
                    <a:pt x="360807" y="68104"/>
                    <a:pt x="353282" y="39719"/>
                  </a:cubicBezTo>
                  <a:close/>
                  <a:moveTo>
                    <a:pt x="143542" y="180784"/>
                  </a:moveTo>
                  <a:lnTo>
                    <a:pt x="143542" y="73533"/>
                  </a:lnTo>
                  <a:lnTo>
                    <a:pt x="237839" y="127159"/>
                  </a:lnTo>
                  <a:lnTo>
                    <a:pt x="143542" y="18078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46B36695-9D44-CF4A-14FC-6D97E6B5EEB6}"/>
                </a:ext>
              </a:extLst>
            </p:cNvPr>
            <p:cNvSpPr/>
            <p:nvPr userDrawn="1"/>
          </p:nvSpPr>
          <p:spPr>
            <a:xfrm>
              <a:off x="2419238" y="1689595"/>
              <a:ext cx="1113317" cy="1113317"/>
            </a:xfrm>
            <a:custGeom>
              <a:avLst/>
              <a:gdLst>
                <a:gd name="connsiteX0" fmla="*/ 0 w 543305"/>
                <a:gd name="connsiteY0" fmla="*/ 0 h 543305"/>
                <a:gd name="connsiteX1" fmla="*/ 543306 w 543305"/>
                <a:gd name="connsiteY1" fmla="*/ 0 h 543305"/>
                <a:gd name="connsiteX2" fmla="*/ 543306 w 543305"/>
                <a:gd name="connsiteY2" fmla="*/ 543306 h 543305"/>
                <a:gd name="connsiteX3" fmla="*/ 0 w 543305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E46E7525-5FF1-8346-5B8E-E85830C2BFE2}"/>
                </a:ext>
              </a:extLst>
            </p:cNvPr>
            <p:cNvSpPr/>
            <p:nvPr userDrawn="1"/>
          </p:nvSpPr>
          <p:spPr>
            <a:xfrm>
              <a:off x="2628279" y="2125633"/>
              <a:ext cx="149117" cy="479562"/>
            </a:xfrm>
            <a:custGeom>
              <a:avLst/>
              <a:gdLst>
                <a:gd name="connsiteX0" fmla="*/ 0 w 72770"/>
                <a:gd name="connsiteY0" fmla="*/ 0 h 234029"/>
                <a:gd name="connsiteX1" fmla="*/ 72771 w 72770"/>
                <a:gd name="connsiteY1" fmla="*/ 0 h 234029"/>
                <a:gd name="connsiteX2" fmla="*/ 72771 w 72770"/>
                <a:gd name="connsiteY2" fmla="*/ 234029 h 234029"/>
                <a:gd name="connsiteX3" fmla="*/ 0 w 72770"/>
                <a:gd name="connsiteY3" fmla="*/ 234029 h 23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770" h="234029">
                  <a:moveTo>
                    <a:pt x="0" y="0"/>
                  </a:moveTo>
                  <a:lnTo>
                    <a:pt x="72771" y="0"/>
                  </a:lnTo>
                  <a:lnTo>
                    <a:pt x="72771" y="234029"/>
                  </a:lnTo>
                  <a:lnTo>
                    <a:pt x="0" y="23402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E2643B9D-593C-28B6-33C7-94AC849E27E6}"/>
                </a:ext>
              </a:extLst>
            </p:cNvPr>
            <p:cNvSpPr/>
            <p:nvPr userDrawn="1"/>
          </p:nvSpPr>
          <p:spPr>
            <a:xfrm>
              <a:off x="2616371" y="1887316"/>
              <a:ext cx="172539" cy="172930"/>
            </a:xfrm>
            <a:custGeom>
              <a:avLst/>
              <a:gdLst>
                <a:gd name="connsiteX0" fmla="*/ 42100 w 84200"/>
                <a:gd name="connsiteY0" fmla="*/ 0 h 84391"/>
                <a:gd name="connsiteX1" fmla="*/ 0 w 84200"/>
                <a:gd name="connsiteY1" fmla="*/ 42196 h 84391"/>
                <a:gd name="connsiteX2" fmla="*/ 42100 w 84200"/>
                <a:gd name="connsiteY2" fmla="*/ 84392 h 84391"/>
                <a:gd name="connsiteX3" fmla="*/ 84201 w 84200"/>
                <a:gd name="connsiteY3" fmla="*/ 42196 h 84391"/>
                <a:gd name="connsiteX4" fmla="*/ 42100 w 84200"/>
                <a:gd name="connsiteY4" fmla="*/ 0 h 84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200" h="84391">
                  <a:moveTo>
                    <a:pt x="42100" y="0"/>
                  </a:moveTo>
                  <a:cubicBezTo>
                    <a:pt x="18764" y="0"/>
                    <a:pt x="0" y="18860"/>
                    <a:pt x="0" y="42196"/>
                  </a:cubicBezTo>
                  <a:cubicBezTo>
                    <a:pt x="0" y="65532"/>
                    <a:pt x="18859" y="84392"/>
                    <a:pt x="42100" y="84392"/>
                  </a:cubicBezTo>
                  <a:cubicBezTo>
                    <a:pt x="65342" y="84392"/>
                    <a:pt x="84201" y="65532"/>
                    <a:pt x="84201" y="42196"/>
                  </a:cubicBezTo>
                  <a:cubicBezTo>
                    <a:pt x="84201" y="18860"/>
                    <a:pt x="65342" y="0"/>
                    <a:pt x="4210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DA44CA4D-A7B1-8C2B-5E9A-F02818DF16DD}"/>
                </a:ext>
              </a:extLst>
            </p:cNvPr>
            <p:cNvSpPr/>
            <p:nvPr userDrawn="1"/>
          </p:nvSpPr>
          <p:spPr>
            <a:xfrm>
              <a:off x="2870888" y="2113727"/>
              <a:ext cx="464728" cy="491467"/>
            </a:xfrm>
            <a:custGeom>
              <a:avLst/>
              <a:gdLst>
                <a:gd name="connsiteX0" fmla="*/ 139446 w 226790"/>
                <a:gd name="connsiteY0" fmla="*/ 0 h 239839"/>
                <a:gd name="connsiteX1" fmla="*/ 70675 w 226790"/>
                <a:gd name="connsiteY1" fmla="*/ 37814 h 239839"/>
                <a:gd name="connsiteX2" fmla="*/ 69723 w 226790"/>
                <a:gd name="connsiteY2" fmla="*/ 37814 h 239839"/>
                <a:gd name="connsiteX3" fmla="*/ 69723 w 226790"/>
                <a:gd name="connsiteY3" fmla="*/ 5810 h 239839"/>
                <a:gd name="connsiteX4" fmla="*/ 0 w 226790"/>
                <a:gd name="connsiteY4" fmla="*/ 5810 h 239839"/>
                <a:gd name="connsiteX5" fmla="*/ 0 w 226790"/>
                <a:gd name="connsiteY5" fmla="*/ 239839 h 239839"/>
                <a:gd name="connsiteX6" fmla="*/ 72676 w 226790"/>
                <a:gd name="connsiteY6" fmla="*/ 239839 h 239839"/>
                <a:gd name="connsiteX7" fmla="*/ 72676 w 226790"/>
                <a:gd name="connsiteY7" fmla="*/ 124111 h 239839"/>
                <a:gd name="connsiteX8" fmla="*/ 116300 w 226790"/>
                <a:gd name="connsiteY8" fmla="*/ 64008 h 239839"/>
                <a:gd name="connsiteX9" fmla="*/ 154115 w 226790"/>
                <a:gd name="connsiteY9" fmla="*/ 126016 h 239839"/>
                <a:gd name="connsiteX10" fmla="*/ 154115 w 226790"/>
                <a:gd name="connsiteY10" fmla="*/ 239839 h 239839"/>
                <a:gd name="connsiteX11" fmla="*/ 226790 w 226790"/>
                <a:gd name="connsiteY11" fmla="*/ 239839 h 239839"/>
                <a:gd name="connsiteX12" fmla="*/ 226790 w 226790"/>
                <a:gd name="connsiteY12" fmla="*/ 111538 h 239839"/>
                <a:gd name="connsiteX13" fmla="*/ 139541 w 226790"/>
                <a:gd name="connsiteY13" fmla="*/ 95 h 239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790" h="239839">
                  <a:moveTo>
                    <a:pt x="139446" y="0"/>
                  </a:moveTo>
                  <a:cubicBezTo>
                    <a:pt x="104108" y="0"/>
                    <a:pt x="80391" y="19431"/>
                    <a:pt x="70675" y="37814"/>
                  </a:cubicBezTo>
                  <a:lnTo>
                    <a:pt x="69723" y="37814"/>
                  </a:lnTo>
                  <a:lnTo>
                    <a:pt x="69723" y="5810"/>
                  </a:lnTo>
                  <a:lnTo>
                    <a:pt x="0" y="5810"/>
                  </a:lnTo>
                  <a:lnTo>
                    <a:pt x="0" y="239839"/>
                  </a:lnTo>
                  <a:lnTo>
                    <a:pt x="72676" y="239839"/>
                  </a:lnTo>
                  <a:lnTo>
                    <a:pt x="72676" y="124111"/>
                  </a:lnTo>
                  <a:cubicBezTo>
                    <a:pt x="72676" y="93631"/>
                    <a:pt x="78486" y="64008"/>
                    <a:pt x="116300" y="64008"/>
                  </a:cubicBezTo>
                  <a:cubicBezTo>
                    <a:pt x="154115" y="64008"/>
                    <a:pt x="154115" y="98869"/>
                    <a:pt x="154115" y="126016"/>
                  </a:cubicBezTo>
                  <a:lnTo>
                    <a:pt x="154115" y="239839"/>
                  </a:lnTo>
                  <a:lnTo>
                    <a:pt x="226790" y="239839"/>
                  </a:lnTo>
                  <a:lnTo>
                    <a:pt x="226790" y="111538"/>
                  </a:lnTo>
                  <a:cubicBezTo>
                    <a:pt x="226790" y="48577"/>
                    <a:pt x="213170" y="95"/>
                    <a:pt x="139541" y="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D7235AA9-6C56-4AF4-5D5D-249E43C4A4B9}"/>
                </a:ext>
              </a:extLst>
            </p:cNvPr>
            <p:cNvSpPr/>
            <p:nvPr userDrawn="1"/>
          </p:nvSpPr>
          <p:spPr>
            <a:xfrm>
              <a:off x="8639104" y="1690572"/>
              <a:ext cx="1113317" cy="1113318"/>
            </a:xfrm>
            <a:custGeom>
              <a:avLst/>
              <a:gdLst>
                <a:gd name="connsiteX0" fmla="*/ 0 w 543305"/>
                <a:gd name="connsiteY0" fmla="*/ 0 h 543306"/>
                <a:gd name="connsiteX1" fmla="*/ 543306 w 543305"/>
                <a:gd name="connsiteY1" fmla="*/ 0 h 543306"/>
                <a:gd name="connsiteX2" fmla="*/ 543306 w 543305"/>
                <a:gd name="connsiteY2" fmla="*/ 543306 h 543306"/>
                <a:gd name="connsiteX3" fmla="*/ 0 w 543305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79F594E5-39F7-5122-ACD7-B01BB6AD6085}"/>
                </a:ext>
              </a:extLst>
            </p:cNvPr>
            <p:cNvSpPr/>
            <p:nvPr userDrawn="1"/>
          </p:nvSpPr>
          <p:spPr>
            <a:xfrm>
              <a:off x="9250999" y="2079375"/>
              <a:ext cx="335713" cy="335714"/>
            </a:xfrm>
            <a:custGeom>
              <a:avLst/>
              <a:gdLst>
                <a:gd name="connsiteX0" fmla="*/ 81915 w 163830"/>
                <a:gd name="connsiteY0" fmla="*/ 0 h 163830"/>
                <a:gd name="connsiteX1" fmla="*/ 0 w 163830"/>
                <a:gd name="connsiteY1" fmla="*/ 81915 h 163830"/>
                <a:gd name="connsiteX2" fmla="*/ 81915 w 163830"/>
                <a:gd name="connsiteY2" fmla="*/ 163830 h 163830"/>
                <a:gd name="connsiteX3" fmla="*/ 163830 w 163830"/>
                <a:gd name="connsiteY3" fmla="*/ 81915 h 163830"/>
                <a:gd name="connsiteX4" fmla="*/ 81915 w 163830"/>
                <a:gd name="connsiteY4" fmla="*/ 0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30">
                  <a:moveTo>
                    <a:pt x="81915" y="0"/>
                  </a:moveTo>
                  <a:cubicBezTo>
                    <a:pt x="36672" y="0"/>
                    <a:pt x="0" y="36671"/>
                    <a:pt x="0" y="81915"/>
                  </a:cubicBezTo>
                  <a:cubicBezTo>
                    <a:pt x="0" y="127159"/>
                    <a:pt x="36672" y="163830"/>
                    <a:pt x="81915" y="163830"/>
                  </a:cubicBezTo>
                  <a:cubicBezTo>
                    <a:pt x="127159" y="163830"/>
                    <a:pt x="163830" y="127159"/>
                    <a:pt x="163830" y="81915"/>
                  </a:cubicBezTo>
                  <a:cubicBezTo>
                    <a:pt x="163830" y="36671"/>
                    <a:pt x="127159" y="0"/>
                    <a:pt x="8191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9221A9C7-C6AD-0626-16DC-BE6C6F74C19B}"/>
                </a:ext>
              </a:extLst>
            </p:cNvPr>
            <p:cNvSpPr/>
            <p:nvPr userDrawn="1"/>
          </p:nvSpPr>
          <p:spPr>
            <a:xfrm>
              <a:off x="8804617" y="2079375"/>
              <a:ext cx="335713" cy="335711"/>
            </a:xfrm>
            <a:custGeom>
              <a:avLst/>
              <a:gdLst>
                <a:gd name="connsiteX0" fmla="*/ 163830 w 163830"/>
                <a:gd name="connsiteY0" fmla="*/ 81915 h 163829"/>
                <a:gd name="connsiteX1" fmla="*/ 81915 w 163830"/>
                <a:gd name="connsiteY1" fmla="*/ 163830 h 163829"/>
                <a:gd name="connsiteX2" fmla="*/ 1 w 163830"/>
                <a:gd name="connsiteY2" fmla="*/ 81915 h 163829"/>
                <a:gd name="connsiteX3" fmla="*/ 81915 w 163830"/>
                <a:gd name="connsiteY3" fmla="*/ 0 h 163829"/>
                <a:gd name="connsiteX4" fmla="*/ 163830 w 163830"/>
                <a:gd name="connsiteY4" fmla="*/ 81915 h 16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29">
                  <a:moveTo>
                    <a:pt x="163830" y="81915"/>
                  </a:moveTo>
                  <a:cubicBezTo>
                    <a:pt x="163830" y="127155"/>
                    <a:pt x="127156" y="163830"/>
                    <a:pt x="81915" y="163830"/>
                  </a:cubicBezTo>
                  <a:cubicBezTo>
                    <a:pt x="36675" y="163830"/>
                    <a:pt x="1" y="127155"/>
                    <a:pt x="1" y="81915"/>
                  </a:cubicBezTo>
                  <a:cubicBezTo>
                    <a:pt x="1" y="36675"/>
                    <a:pt x="36675" y="0"/>
                    <a:pt x="81915" y="0"/>
                  </a:cubicBezTo>
                  <a:cubicBezTo>
                    <a:pt x="127156" y="0"/>
                    <a:pt x="163830" y="36675"/>
                    <a:pt x="163830" y="8191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2857E51B-0F39-5587-5067-B466AAFF56CC}"/>
                </a:ext>
              </a:extLst>
            </p:cNvPr>
            <p:cNvSpPr/>
            <p:nvPr userDrawn="1"/>
          </p:nvSpPr>
          <p:spPr>
            <a:xfrm>
              <a:off x="3663327" y="1692523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B9A5378C-3AD2-2975-4FF4-12CED3D169DD}"/>
                </a:ext>
              </a:extLst>
            </p:cNvPr>
            <p:cNvSpPr/>
            <p:nvPr userDrawn="1"/>
          </p:nvSpPr>
          <p:spPr>
            <a:xfrm>
              <a:off x="3867878" y="1889462"/>
              <a:ext cx="703825" cy="719246"/>
            </a:xfrm>
            <a:custGeom>
              <a:avLst/>
              <a:gdLst>
                <a:gd name="connsiteX0" fmla="*/ 204406 w 343471"/>
                <a:gd name="connsiteY0" fmla="*/ 148685 h 350996"/>
                <a:gd name="connsiteX1" fmla="*/ 332327 w 343471"/>
                <a:gd name="connsiteY1" fmla="*/ 0 h 350996"/>
                <a:gd name="connsiteX2" fmla="*/ 302038 w 343471"/>
                <a:gd name="connsiteY2" fmla="*/ 0 h 350996"/>
                <a:gd name="connsiteX3" fmla="*/ 190976 w 343471"/>
                <a:gd name="connsiteY3" fmla="*/ 129064 h 350996"/>
                <a:gd name="connsiteX4" fmla="*/ 102298 w 343471"/>
                <a:gd name="connsiteY4" fmla="*/ 0 h 350996"/>
                <a:gd name="connsiteX5" fmla="*/ 0 w 343471"/>
                <a:gd name="connsiteY5" fmla="*/ 0 h 350996"/>
                <a:gd name="connsiteX6" fmla="*/ 134112 w 343471"/>
                <a:gd name="connsiteY6" fmla="*/ 195167 h 350996"/>
                <a:gd name="connsiteX7" fmla="*/ 0 w 343471"/>
                <a:gd name="connsiteY7" fmla="*/ 350996 h 350996"/>
                <a:gd name="connsiteX8" fmla="*/ 30289 w 343471"/>
                <a:gd name="connsiteY8" fmla="*/ 350996 h 350996"/>
                <a:gd name="connsiteX9" fmla="*/ 147542 w 343471"/>
                <a:gd name="connsiteY9" fmla="*/ 214694 h 350996"/>
                <a:gd name="connsiteX10" fmla="*/ 241173 w 343471"/>
                <a:gd name="connsiteY10" fmla="*/ 350996 h 350996"/>
                <a:gd name="connsiteX11" fmla="*/ 343471 w 343471"/>
                <a:gd name="connsiteY11" fmla="*/ 350996 h 350996"/>
                <a:gd name="connsiteX12" fmla="*/ 204406 w 343471"/>
                <a:gd name="connsiteY12" fmla="*/ 148590 h 350996"/>
                <a:gd name="connsiteX13" fmla="*/ 204406 w 343471"/>
                <a:gd name="connsiteY13" fmla="*/ 148590 h 350996"/>
                <a:gd name="connsiteX14" fmla="*/ 162973 w 343471"/>
                <a:gd name="connsiteY14" fmla="*/ 196882 h 350996"/>
                <a:gd name="connsiteX15" fmla="*/ 149352 w 343471"/>
                <a:gd name="connsiteY15" fmla="*/ 177451 h 350996"/>
                <a:gd name="connsiteX16" fmla="*/ 41243 w 343471"/>
                <a:gd name="connsiteY16" fmla="*/ 22765 h 350996"/>
                <a:gd name="connsiteX17" fmla="*/ 87821 w 343471"/>
                <a:gd name="connsiteY17" fmla="*/ 22765 h 350996"/>
                <a:gd name="connsiteX18" fmla="*/ 175070 w 343471"/>
                <a:gd name="connsiteY18" fmla="*/ 147542 h 350996"/>
                <a:gd name="connsiteX19" fmla="*/ 188690 w 343471"/>
                <a:gd name="connsiteY19" fmla="*/ 166973 h 350996"/>
                <a:gd name="connsiteX20" fmla="*/ 302133 w 343471"/>
                <a:gd name="connsiteY20" fmla="*/ 329184 h 350996"/>
                <a:gd name="connsiteX21" fmla="*/ 255556 w 343471"/>
                <a:gd name="connsiteY21" fmla="*/ 329184 h 350996"/>
                <a:gd name="connsiteX22" fmla="*/ 162973 w 343471"/>
                <a:gd name="connsiteY22" fmla="*/ 196787 h 350996"/>
                <a:gd name="connsiteX23" fmla="*/ 162973 w 343471"/>
                <a:gd name="connsiteY23" fmla="*/ 196787 h 35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3471" h="350996">
                  <a:moveTo>
                    <a:pt x="204406" y="148685"/>
                  </a:moveTo>
                  <a:lnTo>
                    <a:pt x="332327" y="0"/>
                  </a:lnTo>
                  <a:lnTo>
                    <a:pt x="302038" y="0"/>
                  </a:lnTo>
                  <a:lnTo>
                    <a:pt x="190976" y="129064"/>
                  </a:lnTo>
                  <a:lnTo>
                    <a:pt x="102298" y="0"/>
                  </a:lnTo>
                  <a:lnTo>
                    <a:pt x="0" y="0"/>
                  </a:lnTo>
                  <a:lnTo>
                    <a:pt x="134112" y="195167"/>
                  </a:lnTo>
                  <a:lnTo>
                    <a:pt x="0" y="350996"/>
                  </a:lnTo>
                  <a:lnTo>
                    <a:pt x="30289" y="350996"/>
                  </a:lnTo>
                  <a:lnTo>
                    <a:pt x="147542" y="214694"/>
                  </a:lnTo>
                  <a:lnTo>
                    <a:pt x="241173" y="350996"/>
                  </a:lnTo>
                  <a:lnTo>
                    <a:pt x="343471" y="350996"/>
                  </a:lnTo>
                  <a:lnTo>
                    <a:pt x="204406" y="148590"/>
                  </a:lnTo>
                  <a:lnTo>
                    <a:pt x="204406" y="148590"/>
                  </a:lnTo>
                  <a:close/>
                  <a:moveTo>
                    <a:pt x="162973" y="196882"/>
                  </a:moveTo>
                  <a:lnTo>
                    <a:pt x="149352" y="177451"/>
                  </a:lnTo>
                  <a:lnTo>
                    <a:pt x="41243" y="22765"/>
                  </a:lnTo>
                  <a:lnTo>
                    <a:pt x="87821" y="22765"/>
                  </a:lnTo>
                  <a:lnTo>
                    <a:pt x="175070" y="147542"/>
                  </a:lnTo>
                  <a:lnTo>
                    <a:pt x="188690" y="166973"/>
                  </a:lnTo>
                  <a:lnTo>
                    <a:pt x="302133" y="329184"/>
                  </a:lnTo>
                  <a:lnTo>
                    <a:pt x="255556" y="329184"/>
                  </a:lnTo>
                  <a:lnTo>
                    <a:pt x="162973" y="196787"/>
                  </a:lnTo>
                  <a:lnTo>
                    <a:pt x="162973" y="19678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48517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-3 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285">
            <a:extLst>
              <a:ext uri="{FF2B5EF4-FFF2-40B4-BE49-F238E27FC236}">
                <a16:creationId xmlns:a16="http://schemas.microsoft.com/office/drawing/2014/main" id="{33C27B49-A27E-0D8E-47DA-07C46ED6F8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886397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</a:t>
            </a:r>
            <a:br>
              <a:rPr lang="en-US" dirty="0"/>
            </a:br>
            <a:r>
              <a:rPr lang="en-US" dirty="0"/>
              <a:t>for the slide; no longer than two lines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6527932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xag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AAFC910-D2D4-C5E3-4A8E-DB371D1637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39371" y="-23484"/>
            <a:ext cx="6737350" cy="6865418"/>
          </a:xfrm>
          <a:custGeom>
            <a:avLst/>
            <a:gdLst>
              <a:gd name="connsiteX0" fmla="*/ 4765422 w 6737350"/>
              <a:gd name="connsiteY0" fmla="*/ 5955463 h 6865418"/>
              <a:gd name="connsiteX1" fmla="*/ 6080062 w 6737350"/>
              <a:gd name="connsiteY1" fmla="*/ 5955463 h 6865418"/>
              <a:gd name="connsiteX2" fmla="*/ 6604382 w 6737350"/>
              <a:gd name="connsiteY2" fmla="*/ 6863640 h 6865418"/>
              <a:gd name="connsiteX3" fmla="*/ 4240721 w 6737350"/>
              <a:gd name="connsiteY3" fmla="*/ 6864212 h 6865418"/>
              <a:gd name="connsiteX4" fmla="*/ 2712846 w 6737350"/>
              <a:gd name="connsiteY4" fmla="*/ 4762425 h 6865418"/>
              <a:gd name="connsiteX5" fmla="*/ 4027487 w 6737350"/>
              <a:gd name="connsiteY5" fmla="*/ 4762425 h 6865418"/>
              <a:gd name="connsiteX6" fmla="*/ 4684776 w 6737350"/>
              <a:gd name="connsiteY6" fmla="*/ 5900917 h 6865418"/>
              <a:gd name="connsiteX7" fmla="*/ 4128579 w 6737350"/>
              <a:gd name="connsiteY7" fmla="*/ 6864339 h 6865418"/>
              <a:gd name="connsiteX8" fmla="*/ 2612326 w 6737350"/>
              <a:gd name="connsiteY8" fmla="*/ 6865418 h 6865418"/>
              <a:gd name="connsiteX9" fmla="*/ 2055495 w 6737350"/>
              <a:gd name="connsiteY9" fmla="*/ 5900917 h 6865418"/>
              <a:gd name="connsiteX10" fmla="*/ 4765421 w 6737350"/>
              <a:gd name="connsiteY10" fmla="*/ 3584563 h 6865418"/>
              <a:gd name="connsiteX11" fmla="*/ 6080061 w 6737350"/>
              <a:gd name="connsiteY11" fmla="*/ 3584563 h 6865418"/>
              <a:gd name="connsiteX12" fmla="*/ 6737350 w 6737350"/>
              <a:gd name="connsiteY12" fmla="*/ 4723055 h 6865418"/>
              <a:gd name="connsiteX13" fmla="*/ 6080061 w 6737350"/>
              <a:gd name="connsiteY13" fmla="*/ 5861546 h 6865418"/>
              <a:gd name="connsiteX14" fmla="*/ 4765421 w 6737350"/>
              <a:gd name="connsiteY14" fmla="*/ 5861546 h 6865418"/>
              <a:gd name="connsiteX15" fmla="*/ 4108069 w 6737350"/>
              <a:gd name="connsiteY15" fmla="*/ 4723055 h 6865418"/>
              <a:gd name="connsiteX16" fmla="*/ 2712846 w 6737350"/>
              <a:gd name="connsiteY16" fmla="*/ 2395463 h 6865418"/>
              <a:gd name="connsiteX17" fmla="*/ 4027487 w 6737350"/>
              <a:gd name="connsiteY17" fmla="*/ 2395463 h 6865418"/>
              <a:gd name="connsiteX18" fmla="*/ 4684776 w 6737350"/>
              <a:gd name="connsiteY18" fmla="*/ 3533955 h 6865418"/>
              <a:gd name="connsiteX19" fmla="*/ 4027487 w 6737350"/>
              <a:gd name="connsiteY19" fmla="*/ 4672446 h 6865418"/>
              <a:gd name="connsiteX20" fmla="*/ 2712846 w 6737350"/>
              <a:gd name="connsiteY20" fmla="*/ 4672446 h 6865418"/>
              <a:gd name="connsiteX21" fmla="*/ 2055495 w 6737350"/>
              <a:gd name="connsiteY21" fmla="*/ 3533955 h 6865418"/>
              <a:gd name="connsiteX22" fmla="*/ 657289 w 6737350"/>
              <a:gd name="connsiteY22" fmla="*/ 1217538 h 6865418"/>
              <a:gd name="connsiteX23" fmla="*/ 1971929 w 6737350"/>
              <a:gd name="connsiteY23" fmla="*/ 1217538 h 6865418"/>
              <a:gd name="connsiteX24" fmla="*/ 2629281 w 6737350"/>
              <a:gd name="connsiteY24" fmla="*/ 2356092 h 6865418"/>
              <a:gd name="connsiteX25" fmla="*/ 1971929 w 6737350"/>
              <a:gd name="connsiteY25" fmla="*/ 3494584 h 6865418"/>
              <a:gd name="connsiteX26" fmla="*/ 657289 w 6737350"/>
              <a:gd name="connsiteY26" fmla="*/ 3494584 h 6865418"/>
              <a:gd name="connsiteX27" fmla="*/ 0 w 6737350"/>
              <a:gd name="connsiteY27" fmla="*/ 2356092 h 6865418"/>
              <a:gd name="connsiteX28" fmla="*/ 4765421 w 6737350"/>
              <a:gd name="connsiteY28" fmla="*/ 1217537 h 6865418"/>
              <a:gd name="connsiteX29" fmla="*/ 6080061 w 6737350"/>
              <a:gd name="connsiteY29" fmla="*/ 1217537 h 6865418"/>
              <a:gd name="connsiteX30" fmla="*/ 6737350 w 6737350"/>
              <a:gd name="connsiteY30" fmla="*/ 2356092 h 6865418"/>
              <a:gd name="connsiteX31" fmla="*/ 6080061 w 6737350"/>
              <a:gd name="connsiteY31" fmla="*/ 3494584 h 6865418"/>
              <a:gd name="connsiteX32" fmla="*/ 4765421 w 6737350"/>
              <a:gd name="connsiteY32" fmla="*/ 3494584 h 6865418"/>
              <a:gd name="connsiteX33" fmla="*/ 4108069 w 6737350"/>
              <a:gd name="connsiteY33" fmla="*/ 2356092 h 6865418"/>
              <a:gd name="connsiteX34" fmla="*/ 2712846 w 6737350"/>
              <a:gd name="connsiteY34" fmla="*/ 39549 h 6865418"/>
              <a:gd name="connsiteX35" fmla="*/ 4027487 w 6737350"/>
              <a:gd name="connsiteY35" fmla="*/ 39549 h 6865418"/>
              <a:gd name="connsiteX36" fmla="*/ 4684776 w 6737350"/>
              <a:gd name="connsiteY36" fmla="*/ 1178041 h 6865418"/>
              <a:gd name="connsiteX37" fmla="*/ 4027487 w 6737350"/>
              <a:gd name="connsiteY37" fmla="*/ 2316532 h 6865418"/>
              <a:gd name="connsiteX38" fmla="*/ 2712846 w 6737350"/>
              <a:gd name="connsiteY38" fmla="*/ 2316532 h 6865418"/>
              <a:gd name="connsiteX39" fmla="*/ 2055495 w 6737350"/>
              <a:gd name="connsiteY39" fmla="*/ 1178041 h 6865418"/>
              <a:gd name="connsiteX40" fmla="*/ 13492 w 6737350"/>
              <a:gd name="connsiteY40" fmla="*/ 0 h 6865418"/>
              <a:gd name="connsiteX41" fmla="*/ 2631396 w 6737350"/>
              <a:gd name="connsiteY41" fmla="*/ 13447 h 6865418"/>
              <a:gd name="connsiteX42" fmla="*/ 1973010 w 6737350"/>
              <a:gd name="connsiteY42" fmla="*/ 1137655 h 6865418"/>
              <a:gd name="connsiteX43" fmla="*/ 658369 w 6737350"/>
              <a:gd name="connsiteY43" fmla="*/ 1137655 h 6865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737350" h="6865418">
                <a:moveTo>
                  <a:pt x="4765422" y="5955463"/>
                </a:moveTo>
                <a:lnTo>
                  <a:pt x="6080062" y="5955463"/>
                </a:lnTo>
                <a:lnTo>
                  <a:pt x="6604382" y="6863640"/>
                </a:lnTo>
                <a:lnTo>
                  <a:pt x="4240721" y="6864212"/>
                </a:lnTo>
                <a:close/>
                <a:moveTo>
                  <a:pt x="2712846" y="4762425"/>
                </a:moveTo>
                <a:lnTo>
                  <a:pt x="4027487" y="4762425"/>
                </a:lnTo>
                <a:lnTo>
                  <a:pt x="4684776" y="5900917"/>
                </a:lnTo>
                <a:lnTo>
                  <a:pt x="4128579" y="6864339"/>
                </a:lnTo>
                <a:lnTo>
                  <a:pt x="2612326" y="6865418"/>
                </a:lnTo>
                <a:lnTo>
                  <a:pt x="2055495" y="5900917"/>
                </a:lnTo>
                <a:close/>
                <a:moveTo>
                  <a:pt x="4765421" y="3584563"/>
                </a:moveTo>
                <a:lnTo>
                  <a:pt x="6080061" y="3584563"/>
                </a:lnTo>
                <a:lnTo>
                  <a:pt x="6737350" y="4723055"/>
                </a:lnTo>
                <a:lnTo>
                  <a:pt x="6080061" y="5861546"/>
                </a:lnTo>
                <a:lnTo>
                  <a:pt x="4765421" y="5861546"/>
                </a:lnTo>
                <a:lnTo>
                  <a:pt x="4108069" y="4723055"/>
                </a:lnTo>
                <a:close/>
                <a:moveTo>
                  <a:pt x="2712846" y="2395463"/>
                </a:moveTo>
                <a:lnTo>
                  <a:pt x="4027487" y="2395463"/>
                </a:lnTo>
                <a:lnTo>
                  <a:pt x="4684776" y="3533955"/>
                </a:lnTo>
                <a:lnTo>
                  <a:pt x="4027487" y="4672446"/>
                </a:lnTo>
                <a:lnTo>
                  <a:pt x="2712846" y="4672446"/>
                </a:lnTo>
                <a:lnTo>
                  <a:pt x="2055495" y="3533955"/>
                </a:lnTo>
                <a:close/>
                <a:moveTo>
                  <a:pt x="657289" y="1217538"/>
                </a:moveTo>
                <a:lnTo>
                  <a:pt x="1971929" y="1217538"/>
                </a:lnTo>
                <a:lnTo>
                  <a:pt x="2629281" y="2356092"/>
                </a:lnTo>
                <a:lnTo>
                  <a:pt x="1971929" y="3494584"/>
                </a:lnTo>
                <a:lnTo>
                  <a:pt x="657289" y="3494584"/>
                </a:lnTo>
                <a:lnTo>
                  <a:pt x="0" y="2356092"/>
                </a:lnTo>
                <a:close/>
                <a:moveTo>
                  <a:pt x="4765421" y="1217537"/>
                </a:moveTo>
                <a:lnTo>
                  <a:pt x="6080061" y="1217537"/>
                </a:lnTo>
                <a:lnTo>
                  <a:pt x="6737350" y="2356092"/>
                </a:lnTo>
                <a:lnTo>
                  <a:pt x="6080061" y="3494584"/>
                </a:lnTo>
                <a:lnTo>
                  <a:pt x="4765421" y="3494584"/>
                </a:lnTo>
                <a:lnTo>
                  <a:pt x="4108069" y="2356092"/>
                </a:lnTo>
                <a:close/>
                <a:moveTo>
                  <a:pt x="2712846" y="39549"/>
                </a:moveTo>
                <a:lnTo>
                  <a:pt x="4027487" y="39549"/>
                </a:lnTo>
                <a:lnTo>
                  <a:pt x="4684776" y="1178041"/>
                </a:lnTo>
                <a:lnTo>
                  <a:pt x="4027487" y="2316532"/>
                </a:lnTo>
                <a:lnTo>
                  <a:pt x="2712846" y="2316532"/>
                </a:lnTo>
                <a:lnTo>
                  <a:pt x="2055495" y="1178041"/>
                </a:lnTo>
                <a:close/>
                <a:moveTo>
                  <a:pt x="13492" y="0"/>
                </a:moveTo>
                <a:lnTo>
                  <a:pt x="2631396" y="13447"/>
                </a:lnTo>
                <a:lnTo>
                  <a:pt x="1973010" y="1137655"/>
                </a:lnTo>
                <a:lnTo>
                  <a:pt x="658369" y="11376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4412934" cy="1772793"/>
          </a:xfrm>
        </p:spPr>
        <p:txBody>
          <a:bodyPr anchor="t" anchorCtr="0">
            <a:noAutofit/>
          </a:bodyPr>
          <a:lstStyle/>
          <a:p>
            <a:r>
              <a:rPr lang="en-US" dirty="0"/>
              <a:t>One-sentence headline stating the main takeaway message </a:t>
            </a:r>
            <a:br>
              <a:rPr lang="en-US" dirty="0"/>
            </a:br>
            <a:r>
              <a:rPr lang="en-US" dirty="0"/>
              <a:t>for the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3" y="2514601"/>
            <a:ext cx="4412934" cy="3756990"/>
          </a:xfrm>
        </p:spPr>
        <p:txBody>
          <a:bodyPr anchor="t" anchorCtr="0">
            <a:no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Supporting point 1 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35542031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ORN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85">
            <a:extLst>
              <a:ext uri="{FF2B5EF4-FFF2-40B4-BE49-F238E27FC236}">
                <a16:creationId xmlns:a16="http://schemas.microsoft.com/office/drawing/2014/main" id="{89B1F087-DF83-09A8-95A1-156B3E9031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E6F3ADE-A89C-6520-CF9E-35DBBF658006}"/>
              </a:ext>
            </a:extLst>
          </p:cNvPr>
          <p:cNvGrpSpPr/>
          <p:nvPr userDrawn="1"/>
        </p:nvGrpSpPr>
        <p:grpSpPr>
          <a:xfrm>
            <a:off x="4258364" y="5999147"/>
            <a:ext cx="3675272" cy="369332"/>
            <a:chOff x="2384568" y="6390825"/>
            <a:chExt cx="3439954" cy="34568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01B8E79D-B334-5A32-32FE-8CC93A632AD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24FEE0D-24E7-9F86-60D8-E8982B5DB295}"/>
                </a:ext>
              </a:extLst>
            </p:cNvPr>
            <p:cNvSpPr txBox="1"/>
            <p:nvPr userDrawn="1"/>
          </p:nvSpPr>
          <p:spPr>
            <a:xfrm>
              <a:off x="3588247" y="6390825"/>
              <a:ext cx="2236275" cy="3456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37" name="Graphic 36">
            <a:extLst>
              <a:ext uri="{FF2B5EF4-FFF2-40B4-BE49-F238E27FC236}">
                <a16:creationId xmlns:a16="http://schemas.microsoft.com/office/drawing/2014/main" id="{5CAC3282-DC62-4A2A-767F-48373E113E9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09255" y="2735048"/>
            <a:ext cx="5773490" cy="138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54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0FE843FE-B2D6-28A8-6229-2F4F14E7EA05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5609063 w 12192000"/>
              <a:gd name="connsiteY5" fmla="*/ 1505414 h 6858000"/>
              <a:gd name="connsiteX6" fmla="*/ 5609063 w 12192000"/>
              <a:gd name="connsiteY6" fmla="*/ 5352586 h 6858000"/>
              <a:gd name="connsiteX7" fmla="*/ 11452302 w 12192000"/>
              <a:gd name="connsiteY7" fmla="*/ 5352586 h 6858000"/>
              <a:gd name="connsiteX8" fmla="*/ 11452302 w 12192000"/>
              <a:gd name="connsiteY8" fmla="*/ 1505414 h 6858000"/>
              <a:gd name="connsiteX9" fmla="*/ 5609063 w 12192000"/>
              <a:gd name="connsiteY9" fmla="*/ 150541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5609063" y="1505414"/>
                </a:moveTo>
                <a:lnTo>
                  <a:pt x="5609063" y="5352586"/>
                </a:lnTo>
                <a:lnTo>
                  <a:pt x="11452302" y="5352586"/>
                </a:lnTo>
                <a:lnTo>
                  <a:pt x="11452302" y="1505414"/>
                </a:lnTo>
                <a:lnTo>
                  <a:pt x="5609063" y="1505414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609063" y="1481958"/>
            <a:ext cx="5843239" cy="38916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814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285">
            <a:extLst>
              <a:ext uri="{FF2B5EF4-FFF2-40B4-BE49-F238E27FC236}">
                <a16:creationId xmlns:a16="http://schemas.microsoft.com/office/drawing/2014/main" id="{A95873F9-24C5-691B-E0D0-B31D39B7FB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6" y="2292076"/>
            <a:ext cx="103966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Title: Best Title Option for Longer Presentation Titles (Text Size no larger than 32 pt and no smaller than 20pt)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6" y="4019391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6" y="1880997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6" y="4371534"/>
            <a:ext cx="10396685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6" y="4881013"/>
            <a:ext cx="10396685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9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0731A8F-A5F9-DD23-C897-CABCBA301C32}"/>
              </a:ext>
            </a:extLst>
          </p:cNvPr>
          <p:cNvSpPr/>
          <p:nvPr userDrawn="1"/>
        </p:nvSpPr>
        <p:spPr>
          <a:xfrm>
            <a:off x="0" y="2874040"/>
            <a:ext cx="12192000" cy="3983959"/>
          </a:xfrm>
          <a:custGeom>
            <a:avLst/>
            <a:gdLst>
              <a:gd name="connsiteX0" fmla="*/ 0 w 12192000"/>
              <a:gd name="connsiteY0" fmla="*/ 0 h 3728466"/>
              <a:gd name="connsiteX1" fmla="*/ 12192000 w 12192000"/>
              <a:gd name="connsiteY1" fmla="*/ 0 h 3728466"/>
              <a:gd name="connsiteX2" fmla="*/ 12192000 w 12192000"/>
              <a:gd name="connsiteY2" fmla="*/ 3728466 h 3728466"/>
              <a:gd name="connsiteX3" fmla="*/ 0 w 12192000"/>
              <a:gd name="connsiteY3" fmla="*/ 3728466 h 37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28466">
                <a:moveTo>
                  <a:pt x="0" y="0"/>
                </a:moveTo>
                <a:lnTo>
                  <a:pt x="12192000" y="0"/>
                </a:lnTo>
                <a:lnTo>
                  <a:pt x="12192000" y="3728466"/>
                </a:lnTo>
                <a:lnTo>
                  <a:pt x="0" y="3728466"/>
                </a:lnTo>
                <a:close/>
              </a:path>
            </a:pathLst>
          </a:custGeom>
          <a:solidFill>
            <a:schemeClr val="tx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61" name="Picture Placeholder 360">
            <a:extLst>
              <a:ext uri="{FF2B5EF4-FFF2-40B4-BE49-F238E27FC236}">
                <a16:creationId xmlns:a16="http://schemas.microsoft.com/office/drawing/2014/main" id="{BDA3E75D-82B9-D08B-2F03-A683518AC7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2896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2" name="Picture Placeholder 360">
            <a:extLst>
              <a:ext uri="{FF2B5EF4-FFF2-40B4-BE49-F238E27FC236}">
                <a16:creationId xmlns:a16="http://schemas.microsoft.com/office/drawing/2014/main" id="{B61B4DFE-D0E9-B57A-176A-09A1C664C95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99025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63" name="Picture Placeholder 360">
            <a:extLst>
              <a:ext uri="{FF2B5EF4-FFF2-40B4-BE49-F238E27FC236}">
                <a16:creationId xmlns:a16="http://schemas.microsoft.com/office/drawing/2014/main" id="{174E554B-4BD8-EF29-58CE-4FB93A18B3C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58997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634D6-1ACC-26AC-A117-291B7F184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/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AB6D4833-11C2-F073-A788-EE5CF087546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39855A-2E65-D041-0145-9228A25DEC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87DB2D28-593F-795D-4528-4F36687F3FC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30374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7376F770-679C-5A79-745B-C16311760F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6516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BE984742-C45A-DB0D-15F8-E82D7B9C2FC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83421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206819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Agenda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0731A8F-A5F9-DD23-C897-CABCBA301C32}"/>
              </a:ext>
            </a:extLst>
          </p:cNvPr>
          <p:cNvSpPr/>
          <p:nvPr userDrawn="1"/>
        </p:nvSpPr>
        <p:spPr>
          <a:xfrm>
            <a:off x="0" y="2874040"/>
            <a:ext cx="12192000" cy="3983959"/>
          </a:xfrm>
          <a:custGeom>
            <a:avLst/>
            <a:gdLst>
              <a:gd name="connsiteX0" fmla="*/ 0 w 12192000"/>
              <a:gd name="connsiteY0" fmla="*/ 0 h 3728466"/>
              <a:gd name="connsiteX1" fmla="*/ 12192000 w 12192000"/>
              <a:gd name="connsiteY1" fmla="*/ 0 h 3728466"/>
              <a:gd name="connsiteX2" fmla="*/ 12192000 w 12192000"/>
              <a:gd name="connsiteY2" fmla="*/ 3728466 h 3728466"/>
              <a:gd name="connsiteX3" fmla="*/ 0 w 12192000"/>
              <a:gd name="connsiteY3" fmla="*/ 3728466 h 37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28466">
                <a:moveTo>
                  <a:pt x="0" y="0"/>
                </a:moveTo>
                <a:lnTo>
                  <a:pt x="12192000" y="0"/>
                </a:lnTo>
                <a:lnTo>
                  <a:pt x="12192000" y="3728466"/>
                </a:lnTo>
                <a:lnTo>
                  <a:pt x="0" y="3728466"/>
                </a:lnTo>
                <a:close/>
              </a:path>
            </a:pathLst>
          </a:custGeom>
          <a:solidFill>
            <a:schemeClr val="tx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634D6-1ACC-26AC-A117-291B7F184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/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AB6D4833-11C2-F073-A788-EE5CF087546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39855A-2E65-D041-0145-9228A25DEC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5" name="SmartArt Placeholder 4">
            <a:extLst>
              <a:ext uri="{FF2B5EF4-FFF2-40B4-BE49-F238E27FC236}">
                <a16:creationId xmlns:a16="http://schemas.microsoft.com/office/drawing/2014/main" id="{6B6A6669-2B8D-5075-F3AA-557D6B4A0025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325" y="1444752"/>
            <a:ext cx="11493500" cy="3465386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1604131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17" name="Picture Placeholder 122">
            <a:extLst>
              <a:ext uri="{FF2B5EF4-FFF2-40B4-BE49-F238E27FC236}">
                <a16:creationId xmlns:a16="http://schemas.microsoft.com/office/drawing/2014/main" id="{87D78755-2DCD-D8CC-0E1B-26B8798C9E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07498" y="1371575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122">
            <a:extLst>
              <a:ext uri="{FF2B5EF4-FFF2-40B4-BE49-F238E27FC236}">
                <a16:creationId xmlns:a16="http://schemas.microsoft.com/office/drawing/2014/main" id="{A646BC9C-4F8B-B5BA-4137-4E5CE8FA2E8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451474" y="3039053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122">
            <a:extLst>
              <a:ext uri="{FF2B5EF4-FFF2-40B4-BE49-F238E27FC236}">
                <a16:creationId xmlns:a16="http://schemas.microsoft.com/office/drawing/2014/main" id="{30C68DC1-70B2-C7B0-A2FE-80122E4F85A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196136" y="4707799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ext Placeholder 21">
            <a:extLst>
              <a:ext uri="{FF2B5EF4-FFF2-40B4-BE49-F238E27FC236}">
                <a16:creationId xmlns:a16="http://schemas.microsoft.com/office/drawing/2014/main" id="{46ACBB2B-C7F0-E810-9B2C-BD70D1820D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2830" y="1371005"/>
            <a:ext cx="1744662" cy="1485900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6" name="Text Placeholder 21">
            <a:extLst>
              <a:ext uri="{FF2B5EF4-FFF2-40B4-BE49-F238E27FC236}">
                <a16:creationId xmlns:a16="http://schemas.microsoft.com/office/drawing/2014/main" id="{A5AB8117-0D0B-F4A2-5D9D-8D07A61536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07492" y="3038912"/>
            <a:ext cx="1744662" cy="1485900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269DCCB0-CA4C-C341-313C-4C6AB851C3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51474" y="4708229"/>
            <a:ext cx="1744662" cy="1485900"/>
          </a:xfrm>
          <a:solidFill>
            <a:schemeClr val="bg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1783067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5" name="Text Placeholder 21">
            <a:extLst>
              <a:ext uri="{FF2B5EF4-FFF2-40B4-BE49-F238E27FC236}">
                <a16:creationId xmlns:a16="http://schemas.microsoft.com/office/drawing/2014/main" id="{819AA943-F9C0-62F6-AD0F-1C796C343A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236835" y="1608129"/>
            <a:ext cx="2224560" cy="1937083"/>
          </a:xfrm>
          <a:solidFill>
            <a:schemeClr val="accent6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C12024F7-BA41-30D2-A938-2201148CA3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8495" y="1608129"/>
            <a:ext cx="2224560" cy="1937083"/>
          </a:xfrm>
          <a:solidFill>
            <a:schemeClr val="tx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FD026B5B-98A9-8710-531C-FA344F78CB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81709" y="1608129"/>
            <a:ext cx="2224560" cy="1937083"/>
          </a:xfrm>
          <a:solidFill>
            <a:schemeClr val="accent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7B8AD8E0-B5B6-0AAA-CA65-C316CF6FDC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236835" y="3893496"/>
            <a:ext cx="2224560" cy="1937083"/>
          </a:xfrm>
          <a:solidFill>
            <a:schemeClr val="accent3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23864C2B-0584-AB93-B844-771C2C9B8A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78495" y="3893496"/>
            <a:ext cx="2224560" cy="1937083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A576DEBE-70E8-51FB-0278-32F5D3BBBEB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81709" y="3893496"/>
            <a:ext cx="2224560" cy="1937083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1238178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4753CB-6476-BF2C-3CDC-FAB102C7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44319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33DD6-9940-13F2-ECB0-18777331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692" y="1817556"/>
            <a:ext cx="11492432" cy="40205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25FC33D5-6A3D-626E-929B-EDEF84A7F09B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100" b="1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100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41" name="Rectangle 256">
            <a:extLst>
              <a:ext uri="{FF2B5EF4-FFF2-40B4-BE49-F238E27FC236}">
                <a16:creationId xmlns:a16="http://schemas.microsoft.com/office/drawing/2014/main" id="{DF5E4726-94A1-FED7-677B-96B372546603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7599464" y="6576851"/>
            <a:ext cx="3860800" cy="152400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Arial" pitchFamily="34" charset="0"/>
              </a:rPr>
              <a:t>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4E8AFC4-0CE6-E93B-9E8C-DB368BD3C3DA}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14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939" r:id="rId2"/>
    <p:sldLayoutId id="2147483896" r:id="rId3"/>
    <p:sldLayoutId id="2147483927" r:id="rId4"/>
    <p:sldLayoutId id="2147483941" r:id="rId5"/>
    <p:sldLayoutId id="2147483928" r:id="rId6"/>
    <p:sldLayoutId id="2147483952" r:id="rId7"/>
    <p:sldLayoutId id="2147483937" r:id="rId8"/>
    <p:sldLayoutId id="2147483942" r:id="rId9"/>
    <p:sldLayoutId id="2147483945" r:id="rId10"/>
    <p:sldLayoutId id="2147483944" r:id="rId11"/>
    <p:sldLayoutId id="2147483897" r:id="rId12"/>
    <p:sldLayoutId id="2147483894" r:id="rId13"/>
    <p:sldLayoutId id="2147483827" r:id="rId14"/>
    <p:sldLayoutId id="2147483861" r:id="rId15"/>
    <p:sldLayoutId id="2147483934" r:id="rId16"/>
    <p:sldLayoutId id="2147483831" r:id="rId17"/>
    <p:sldLayoutId id="2147483832" r:id="rId18"/>
    <p:sldLayoutId id="2147483833" r:id="rId19"/>
    <p:sldLayoutId id="2147483834" r:id="rId20"/>
    <p:sldLayoutId id="2147483940" r:id="rId21"/>
    <p:sldLayoutId id="2147483905" r:id="rId22"/>
    <p:sldLayoutId id="2147483835" r:id="rId23"/>
    <p:sldLayoutId id="2147483947" r:id="rId24"/>
    <p:sldLayoutId id="2147483948" r:id="rId25"/>
    <p:sldLayoutId id="2147483949" r:id="rId26"/>
    <p:sldLayoutId id="2147483951" r:id="rId27"/>
    <p:sldLayoutId id="2147483950" r:id="rId28"/>
    <p:sldLayoutId id="2147483868" r:id="rId29"/>
    <p:sldLayoutId id="2147483930" r:id="rId30"/>
    <p:sldLayoutId id="2147483906" r:id="rId31"/>
    <p:sldLayoutId id="2147483829" r:id="rId32"/>
    <p:sldLayoutId id="2147483849" r:id="rId3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None/>
        <a:defRPr sz="22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mailto:km0@ornl.gov" TargetMode="Externa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3840813-7735-7870-4954-E123BBC35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5450" y="2200595"/>
            <a:ext cx="4517136" cy="1209477"/>
          </a:xfrm>
        </p:spPr>
        <p:txBody>
          <a:bodyPr>
            <a:normAutofit/>
          </a:bodyPr>
          <a:lstStyle/>
          <a:p>
            <a:r>
              <a:rPr lang="en-US" sz="2800" dirty="0"/>
              <a:t>Evaluating HPC Scheduling Strategies for Urgent Workloads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33B72BE-DF92-8C37-10D1-23ABA95F1B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Nov 21, 2025, WIUHPC Workshop at SC25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B800046-929C-AD52-FA6F-0FBD1EB39B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400" y="3869095"/>
            <a:ext cx="5181600" cy="1209476"/>
          </a:xfrm>
        </p:spPr>
        <p:txBody>
          <a:bodyPr>
            <a:normAutofit/>
          </a:bodyPr>
          <a:lstStyle/>
          <a:p>
            <a:r>
              <a:rPr lang="en-US" dirty="0"/>
              <a:t>Ketan Maheshwari</a:t>
            </a:r>
            <a:r>
              <a:rPr lang="en-US" sz="2000" dirty="0"/>
              <a:t>, </a:t>
            </a:r>
            <a:r>
              <a:rPr lang="en-US" sz="1800" dirty="0"/>
              <a:t>Anderson Borch (Colorado State Univ), Jordan Webb, Brian Etz, Ross Miller, Frederic Suter, Sarp Oral, Rafael Ferreira da Silva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FD0E904-04A7-3517-9C7C-56A69D9D6CB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202" y="5150598"/>
            <a:ext cx="4517136" cy="246221"/>
          </a:xfrm>
        </p:spPr>
        <p:txBody>
          <a:bodyPr/>
          <a:lstStyle/>
          <a:p>
            <a:r>
              <a:rPr lang="en-US" dirty="0"/>
              <a:t>Oak Ridge 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2798031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41F088-BE2C-3595-3055-91B90016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Instrumentation: Experimental Setup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5AA098-F522-CB8E-A30B-850CA7F8513B}"/>
              </a:ext>
            </a:extLst>
          </p:cNvPr>
          <p:cNvSpPr/>
          <p:nvPr/>
        </p:nvSpPr>
        <p:spPr>
          <a:xfrm>
            <a:off x="314692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Tmux</a:t>
            </a:r>
            <a:r>
              <a:rPr lang="en-US" dirty="0"/>
              <a:t> session with 22 panes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750975-0958-FB4E-EF55-0156BB4E581D}"/>
              </a:ext>
            </a:extLst>
          </p:cNvPr>
          <p:cNvSpPr/>
          <p:nvPr/>
        </p:nvSpPr>
        <p:spPr>
          <a:xfrm>
            <a:off x="3166188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genjobs</a:t>
            </a:r>
            <a:r>
              <a:rPr lang="en-US" dirty="0"/>
              <a:t> script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7853E66-97AF-3A1E-C6A9-22A0E4733B79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311443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E9B7681-DE08-15E2-0BEE-A3F69BCFDD0A}"/>
              </a:ext>
            </a:extLst>
          </p:cNvPr>
          <p:cNvSpPr/>
          <p:nvPr/>
        </p:nvSpPr>
        <p:spPr>
          <a:xfrm>
            <a:off x="314691" y="4481839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control and monitor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E010F64-A108-AB46-BE8D-2A5152238768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1313067" y="3536337"/>
            <a:ext cx="1" cy="945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D32C287-31B8-0823-D2FA-086F417E8659}"/>
              </a:ext>
            </a:extLst>
          </p:cNvPr>
          <p:cNvSpPr/>
          <p:nvPr/>
        </p:nvSpPr>
        <p:spPr>
          <a:xfrm>
            <a:off x="6017684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slurm</a:t>
            </a:r>
            <a:r>
              <a:rPr lang="en-US" dirty="0"/>
              <a:t> job</a:t>
            </a:r>
          </a:p>
          <a:p>
            <a:pPr algn="ctr"/>
            <a:r>
              <a:rPr lang="en-US" dirty="0"/>
              <a:t>spec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8AE5B49-B207-050E-6A1D-2E7BEF1E3526}"/>
              </a:ext>
            </a:extLst>
          </p:cNvPr>
          <p:cNvCxnSpPr>
            <a:stCxn id="7" idx="3"/>
            <a:endCxn id="14" idx="1"/>
          </p:cNvCxnSpPr>
          <p:nvPr/>
        </p:nvCxnSpPr>
        <p:spPr>
          <a:xfrm>
            <a:off x="5162939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FA80150-2747-D571-3D4F-6F0778C99519}"/>
              </a:ext>
            </a:extLst>
          </p:cNvPr>
          <p:cNvSpPr/>
          <p:nvPr/>
        </p:nvSpPr>
        <p:spPr>
          <a:xfrm>
            <a:off x="8869180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MPIcatnap</a:t>
            </a:r>
            <a:r>
              <a:rPr lang="en-US" dirty="0"/>
              <a:t>*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B54279B-7566-8F83-3BF0-E562F1AE8E83}"/>
              </a:ext>
            </a:extLst>
          </p:cNvPr>
          <p:cNvCxnSpPr/>
          <p:nvPr/>
        </p:nvCxnSpPr>
        <p:spPr>
          <a:xfrm>
            <a:off x="8014435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3106F82-214B-1F17-3DC0-9FBB1BC64790}"/>
              </a:ext>
            </a:extLst>
          </p:cNvPr>
          <p:cNvSpPr txBox="1"/>
          <p:nvPr/>
        </p:nvSpPr>
        <p:spPr>
          <a:xfrm>
            <a:off x="1618155" y="1897812"/>
            <a:ext cx="2241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run in sync</a:t>
            </a:r>
          </a:p>
          <a:p>
            <a:pPr algn="ctr"/>
            <a:r>
              <a:rPr lang="en-US" dirty="0"/>
              <a:t>for 20 dummy users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688960-81B9-0E15-A964-DD9550839FBD}"/>
              </a:ext>
            </a:extLst>
          </p:cNvPr>
          <p:cNvSpPr txBox="1"/>
          <p:nvPr/>
        </p:nvSpPr>
        <p:spPr>
          <a:xfrm>
            <a:off x="3692195" y="3697105"/>
            <a:ext cx="37962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Generate job spec with randomized</a:t>
            </a:r>
          </a:p>
          <a:p>
            <a:pPr algn="ctr"/>
            <a:r>
              <a:rPr lang="en-US" dirty="0"/>
              <a:t> and controlled parameters</a:t>
            </a:r>
          </a:p>
          <a:p>
            <a:pPr algn="ctr"/>
            <a:r>
              <a:rPr lang="en-US" dirty="0"/>
              <a:t>submit at random intervals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23FF3C-79C5-5422-63EB-4ED2BB3147FC}"/>
              </a:ext>
            </a:extLst>
          </p:cNvPr>
          <p:cNvSpPr txBox="1"/>
          <p:nvPr/>
        </p:nvSpPr>
        <p:spPr>
          <a:xfrm>
            <a:off x="7245016" y="1841572"/>
            <a:ext cx="2845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invoke </a:t>
            </a:r>
            <a:r>
              <a:rPr lang="en-US" dirty="0" err="1"/>
              <a:t>MPICatnap</a:t>
            </a:r>
            <a:r>
              <a:rPr lang="en-US" baseline="30000" dirty="0"/>
              <a:t>*</a:t>
            </a:r>
            <a:r>
              <a:rPr lang="en-US" dirty="0"/>
              <a:t> with a </a:t>
            </a:r>
          </a:p>
          <a:p>
            <a:pPr algn="ctr"/>
            <a:r>
              <a:rPr lang="en-US" dirty="0"/>
              <a:t>controlled runtime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61B92-8A23-F9EA-D1E2-8E9E37141AE7}"/>
              </a:ext>
            </a:extLst>
          </p:cNvPr>
          <p:cNvSpPr txBox="1"/>
          <p:nvPr/>
        </p:nvSpPr>
        <p:spPr>
          <a:xfrm>
            <a:off x="8342938" y="6492875"/>
            <a:ext cx="3049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code courtesy: MJ Wilde, ANL/UChicago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367312-62DE-8A69-F221-BC85D4EE6F1E}"/>
              </a:ext>
            </a:extLst>
          </p:cNvPr>
          <p:cNvSpPr txBox="1"/>
          <p:nvPr/>
        </p:nvSpPr>
        <p:spPr>
          <a:xfrm>
            <a:off x="111967" y="3808871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sessions</a:t>
            </a:r>
          </a:p>
        </p:txBody>
      </p:sp>
    </p:spTree>
    <p:extLst>
      <p:ext uri="{BB962C8B-B14F-4D97-AF65-F5344CB8AC3E}">
        <p14:creationId xmlns:p14="http://schemas.microsoft.com/office/powerpoint/2010/main" val="3966449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1BF8D7-AE6A-F099-5883-D09D3A60F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/ Benefits of the Experiment setup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668EA4-B284-0162-69D1-6E6087D9355F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Submit jobs for each user at randomized intervals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Randomized job parameters within defined limits: </a:t>
            </a:r>
            <a:r>
              <a:rPr lang="en-US" sz="2400" dirty="0" err="1"/>
              <a:t>walltimes</a:t>
            </a:r>
            <a:r>
              <a:rPr lang="en-US" sz="2400" dirty="0"/>
              <a:t>, node size, QoS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Customizable application runtimes</a:t>
            </a:r>
          </a:p>
          <a:p>
            <a:pPr marL="971550" lvl="1" indent="-285750"/>
            <a:r>
              <a:rPr lang="en-US" sz="2000" dirty="0" err="1"/>
              <a:t>wrt</a:t>
            </a:r>
            <a:r>
              <a:rPr lang="en-US" sz="2000" dirty="0"/>
              <a:t> to the job </a:t>
            </a:r>
            <a:r>
              <a:rPr lang="en-US" sz="2000" dirty="0" err="1"/>
              <a:t>walltimes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mock </a:t>
            </a:r>
            <a:r>
              <a:rPr lang="en-US" sz="2400" dirty="0" err="1"/>
              <a:t>mpicatnap</a:t>
            </a:r>
            <a:r>
              <a:rPr lang="en-US" sz="2400" dirty="0"/>
              <a:t> application:</a:t>
            </a:r>
          </a:p>
          <a:p>
            <a:pPr marL="971550" lvl="1" indent="-285750"/>
            <a:r>
              <a:rPr lang="en-US" sz="2000" dirty="0"/>
              <a:t>cats an input file to an output file</a:t>
            </a:r>
          </a:p>
          <a:p>
            <a:pPr marL="971550" lvl="1" indent="-285750"/>
            <a:r>
              <a:rPr lang="en-US" sz="2000" dirty="0"/>
              <a:t>runs sleep for defined time on all </a:t>
            </a:r>
            <a:r>
              <a:rPr lang="en-US" sz="2000" dirty="0" err="1"/>
              <a:t>cpu</a:t>
            </a:r>
            <a:r>
              <a:rPr lang="en-US" sz="2000" dirty="0"/>
              <a:t> 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Monitoring enabled but may run unsupervised in </a:t>
            </a:r>
            <a:r>
              <a:rPr lang="en-US" sz="2400" dirty="0" err="1"/>
              <a:t>tmux</a:t>
            </a:r>
            <a:r>
              <a:rPr lang="en-US" sz="2400" dirty="0"/>
              <a:t> sessions</a:t>
            </a:r>
          </a:p>
        </p:txBody>
      </p:sp>
    </p:spTree>
    <p:extLst>
      <p:ext uri="{BB962C8B-B14F-4D97-AF65-F5344CB8AC3E}">
        <p14:creationId xmlns:p14="http://schemas.microsoft.com/office/powerpoint/2010/main" val="3883235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2D095E-6747-B354-DBB7-B9860E59C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Design: Nine experiments with varying conditions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5365AA2-89EE-FBCC-D495-236B00AE25FB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3874753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User side: Variations in job sizes, </a:t>
            </a:r>
            <a:r>
              <a:rPr lang="en-US" sz="2400" dirty="0" err="1"/>
              <a:t>wallclock</a:t>
            </a:r>
            <a:r>
              <a:rPr lang="en-US" sz="2400" dirty="0"/>
              <a:t> times, application runtimes, requested QoS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Slurm</a:t>
            </a:r>
            <a:r>
              <a:rPr lang="en-US" sz="2400" dirty="0"/>
              <a:t> side: Variations in QoS definitions -- preemption vs </a:t>
            </a:r>
            <a:r>
              <a:rPr lang="en-US" sz="2400" dirty="0" err="1"/>
              <a:t>prio</a:t>
            </a:r>
            <a:r>
              <a:rPr lang="en-US" sz="2400" dirty="0"/>
              <a:t> boost, preempted jobs requeue vs cancel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3A1D8-1738-AE55-E127-7357E7A9739F}"/>
              </a:ext>
            </a:extLst>
          </p:cNvPr>
          <p:cNvSpPr txBox="1">
            <a:spLocks/>
          </p:cNvSpPr>
          <p:nvPr/>
        </p:nvSpPr>
        <p:spPr>
          <a:xfrm>
            <a:off x="4123531" y="1327055"/>
            <a:ext cx="7753778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E1, E2 and E4: Calibrations on short and long, fixed and varying number of jobs, timeouts, backfill verifications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E3: 20 jobs/user, 5-10% urgent jobs, preempt and cancel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E5: Same as above, except no preemption + priority boost for urgent jobs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E6: Same as E3 except preempt normal jobs to requeue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E7: Short 10-min app runtime that is 10-20% of job </a:t>
            </a:r>
            <a:r>
              <a:rPr lang="en-US" sz="2000" dirty="0" err="1"/>
              <a:t>walltimes</a:t>
            </a:r>
            <a:r>
              <a:rPr lang="en-US" sz="2000" dirty="0"/>
              <a:t>, preempt and requeue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E8: Same as E7 except preempt and cancel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E9: Same as E7 except app runtime is 80-90% of </a:t>
            </a:r>
            <a:r>
              <a:rPr lang="en-US" sz="2000" dirty="0" err="1"/>
              <a:t>walltimes</a:t>
            </a:r>
            <a:r>
              <a:rPr lang="en-US" sz="2000" dirty="0"/>
              <a:t>, preempt and cancel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25160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E2075C-CFB3-A278-149C-0F75E675F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8" y="365125"/>
            <a:ext cx="4882465" cy="1321435"/>
          </a:xfrm>
        </p:spPr>
        <p:txBody>
          <a:bodyPr/>
          <a:lstStyle/>
          <a:p>
            <a:r>
              <a:rPr lang="en-US" dirty="0"/>
              <a:t>Visual overview of all experiment runs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C68E96-22E6-1B00-F5BE-654833E85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908" y="365125"/>
            <a:ext cx="7772400" cy="5829300"/>
          </a:xfrm>
          <a:prstGeom prst="rect">
            <a:avLst/>
          </a:prstGeom>
        </p:spPr>
      </p:pic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629059C-9232-A955-6F9A-7D9EC71782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4692" y="1825625"/>
            <a:ext cx="3790216" cy="413142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Plots show jobs’ end state vs wait time in queue for each job across all experiments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 the differences in the Y-axes values to indicate the disparities in the wait times resulting from each experiment setup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550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5C928-B516-B599-4694-67E3542FF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Visualization: User view of jobs and cluster utilization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B16BD2-3EF1-3314-0495-501A4D626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86" y="2418697"/>
            <a:ext cx="3822700" cy="177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D86665-2792-F014-126F-F5C028870148}"/>
              </a:ext>
            </a:extLst>
          </p:cNvPr>
          <p:cNvSpPr txBox="1"/>
          <p:nvPr/>
        </p:nvSpPr>
        <p:spPr>
          <a:xfrm>
            <a:off x="2509924" y="1495367"/>
            <a:ext cx="2455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ED23AE-7478-7569-1D73-86041DA2A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276" y="1495367"/>
            <a:ext cx="5987143" cy="29935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29C614-9589-0A4A-9589-40034AF2630F}"/>
              </a:ext>
            </a:extLst>
          </p:cNvPr>
          <p:cNvSpPr txBox="1"/>
          <p:nvPr/>
        </p:nvSpPr>
        <p:spPr>
          <a:xfrm>
            <a:off x="6662057" y="4851918"/>
            <a:ext cx="53511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Cluster utilization via </a:t>
            </a:r>
            <a:r>
              <a:rPr lang="en-US" b="1" dirty="0" err="1"/>
              <a:t>sinfo</a:t>
            </a:r>
            <a:r>
              <a:rPr lang="en-US" b="1" dirty="0"/>
              <a:t> (probed once per min)</a:t>
            </a:r>
          </a:p>
          <a:p>
            <a:r>
              <a:rPr lang="en-US" dirty="0"/>
              <a:t>violin width = distribution at that percent utilization</a:t>
            </a:r>
            <a:br>
              <a:rPr lang="en-US" dirty="0"/>
            </a:br>
            <a:r>
              <a:rPr lang="en-US" dirty="0"/>
              <a:t>Diamond = mean, box = median and quartile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B83DE3-D47E-2355-86BA-EAB91F94D5BF}"/>
              </a:ext>
            </a:extLst>
          </p:cNvPr>
          <p:cNvSpPr txBox="1"/>
          <p:nvPr/>
        </p:nvSpPr>
        <p:spPr>
          <a:xfrm>
            <a:off x="283014" y="4743050"/>
            <a:ext cx="4522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Swimlanes</a:t>
            </a:r>
            <a:r>
              <a:rPr lang="en-US" dirty="0"/>
              <a:t>” for user job states and events</a:t>
            </a:r>
          </a:p>
          <a:p>
            <a:r>
              <a:rPr lang="en-US" dirty="0"/>
              <a:t>Gives a </a:t>
            </a:r>
            <a:r>
              <a:rPr lang="en-US" dirty="0" err="1"/>
              <a:t>vizualization</a:t>
            </a:r>
            <a:r>
              <a:rPr lang="en-US" dirty="0"/>
              <a:t> of simultaneous events for users</a:t>
            </a:r>
          </a:p>
        </p:txBody>
      </p:sp>
    </p:spTree>
    <p:extLst>
      <p:ext uri="{BB962C8B-B14F-4D97-AF65-F5344CB8AC3E}">
        <p14:creationId xmlns:p14="http://schemas.microsoft.com/office/powerpoint/2010/main" val="2246036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C6ADB5-6637-D06B-A47A-AA19D690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 for various outcomes on each of the experiments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FEF4CA-953B-05C8-8439-54B998B9B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53466"/>
            <a:ext cx="7772400" cy="3951068"/>
          </a:xfrm>
          <a:prstGeom prst="rect">
            <a:avLst/>
          </a:prstGeom>
        </p:spPr>
      </p:pic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9E9C6EE2-8517-0556-5FA1-09000522B4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4692" y="1825625"/>
            <a:ext cx="3790216" cy="413142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Tradeoffs between system utilization and user outcomes (both normal and urgent) under various Experimental conditions!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single ”ideal” setup</a:t>
            </a:r>
          </a:p>
        </p:txBody>
      </p:sp>
    </p:spTree>
    <p:extLst>
      <p:ext uri="{BB962C8B-B14F-4D97-AF65-F5344CB8AC3E}">
        <p14:creationId xmlns:p14="http://schemas.microsoft.com/office/powerpoint/2010/main" val="244828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C26669-8FB3-5419-854A-396C7FF574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F5379-925C-3EBE-CFE4-4A8358DCB6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F0C0DA-4425-5F0D-2407-10F738063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73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4A4AD8-9A8D-C52A-46C2-E0D15C8EF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Interpretation</a:t>
            </a:r>
          </a:p>
        </p:txBody>
      </p:sp>
    </p:spTree>
    <p:extLst>
      <p:ext uri="{BB962C8B-B14F-4D97-AF65-F5344CB8AC3E}">
        <p14:creationId xmlns:p14="http://schemas.microsoft.com/office/powerpoint/2010/main" val="996603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362C0-E740-9592-6C81-C90004977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3AEF-EB02-69E5-64F3-B0D6DBA9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1BB96-1055-8DB1-3BB8-E0807BDEAA72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6FAC4B-0242-3A2E-8E1C-5FF5A01E04A4}"/>
              </a:ext>
            </a:extLst>
          </p:cNvPr>
          <p:cNvSpPr txBox="1">
            <a:spLocks/>
          </p:cNvSpPr>
          <p:nvPr/>
        </p:nvSpPr>
        <p:spPr>
          <a:xfrm>
            <a:off x="467091" y="14784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 emulator for job scheduling emulating tunable, real-world job scenarios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Alea -&gt; </a:t>
            </a:r>
            <a:r>
              <a:rPr lang="en-US" sz="2400" dirty="0" err="1"/>
              <a:t>AleaNG</a:t>
            </a:r>
            <a:r>
              <a:rPr lang="en-US" sz="2400" dirty="0"/>
              <a:t> addressing the limitations of simulators and enabling many more experimental scenarios</a:t>
            </a:r>
          </a:p>
        </p:txBody>
      </p:sp>
    </p:spTree>
    <p:extLst>
      <p:ext uri="{BB962C8B-B14F-4D97-AF65-F5344CB8AC3E}">
        <p14:creationId xmlns:p14="http://schemas.microsoft.com/office/powerpoint/2010/main" val="81266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8CB-2B2C-E126-A96C-2FFFAEC3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BE491-B21A-16C9-6B0A-44CBE420F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This research used resources of the OLCF at ORNL, which is supported by DOE’s Office of Science under Contract No. DE-AC05-00OR22725.</a:t>
            </a:r>
          </a:p>
        </p:txBody>
      </p:sp>
    </p:spTree>
    <p:extLst>
      <p:ext uri="{BB962C8B-B14F-4D97-AF65-F5344CB8AC3E}">
        <p14:creationId xmlns:p14="http://schemas.microsoft.com/office/powerpoint/2010/main" val="1085879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E47CC-5C50-A7F2-DBB2-C601B37B3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384FA7-83F7-D9E6-1CBF-337B8798CAA4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 study and analysis of </a:t>
            </a:r>
            <a:r>
              <a:rPr lang="en-US" sz="2400" b="1" dirty="0"/>
              <a:t>responsiveness</a:t>
            </a:r>
            <a:r>
              <a:rPr lang="en-US" sz="2400" dirty="0"/>
              <a:t>, </a:t>
            </a:r>
            <a:r>
              <a:rPr lang="en-US" sz="2400" b="1" dirty="0"/>
              <a:t>(un)fairness</a:t>
            </a:r>
            <a:r>
              <a:rPr lang="en-US" sz="2400" dirty="0"/>
              <a:t>, </a:t>
            </a:r>
            <a:r>
              <a:rPr lang="en-US" sz="2400" b="1" dirty="0"/>
              <a:t>user-experience</a:t>
            </a:r>
            <a:r>
              <a:rPr lang="en-US" sz="2400" dirty="0"/>
              <a:t> and </a:t>
            </a:r>
            <a:r>
              <a:rPr lang="en-US" sz="2400" b="1" dirty="0"/>
              <a:t>system utilization</a:t>
            </a:r>
            <a:r>
              <a:rPr lang="en-US" sz="2400" dirty="0"/>
              <a:t> in an HPC job scheduling environment where a fraction of jobs have requirements for </a:t>
            </a:r>
            <a:r>
              <a:rPr lang="en-US" sz="2400" b="1" dirty="0"/>
              <a:t>urgent computing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Results quantify user and system performance outcomes, reusable code artefacts and generalized visualization methods from standard </a:t>
            </a:r>
            <a:r>
              <a:rPr lang="en-US" sz="2400" dirty="0" err="1"/>
              <a:t>Slurm</a:t>
            </a:r>
            <a:r>
              <a:rPr lang="en-US" sz="2400" dirty="0"/>
              <a:t> trace data.</a:t>
            </a:r>
          </a:p>
          <a:p>
            <a:endParaRPr lang="en-US" sz="2400" dirty="0"/>
          </a:p>
          <a:p>
            <a:r>
              <a:rPr lang="en-US" sz="2400" dirty="0"/>
              <a:t>Code and other artefacts at: </a:t>
            </a:r>
            <a:r>
              <a:rPr lang="en-US" sz="2400" u="sng" dirty="0" err="1"/>
              <a:t>github.com</a:t>
            </a:r>
            <a:r>
              <a:rPr lang="en-US" sz="2400" u="sng" dirty="0"/>
              <a:t>/</a:t>
            </a:r>
            <a:r>
              <a:rPr lang="en-US" sz="2400" u="sng" dirty="0" err="1"/>
              <a:t>ketancmaheshwari</a:t>
            </a:r>
            <a:r>
              <a:rPr lang="en-US" sz="2400" u="sng" dirty="0"/>
              <a:t>/wiuhpc25</a:t>
            </a:r>
          </a:p>
        </p:txBody>
      </p:sp>
    </p:spTree>
    <p:extLst>
      <p:ext uri="{BB962C8B-B14F-4D97-AF65-F5344CB8AC3E}">
        <p14:creationId xmlns:p14="http://schemas.microsoft.com/office/powerpoint/2010/main" val="2045141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C4BCE-1BB6-C5F6-CC2C-F7A30EE412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your time! 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480C7-C0AA-63F2-331C-7DD2E3325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hlinkClick r:id="rId2"/>
              </a:rPr>
              <a:t>km0@ornl.gov</a:t>
            </a:r>
            <a:r>
              <a:rPr lang="en-US" sz="1800" dirty="0"/>
              <a:t> | https://</a:t>
            </a:r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ketancmaheshwari</a:t>
            </a:r>
            <a:r>
              <a:rPr lang="en-US" sz="1800"/>
              <a:t>/wiuhpc25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63767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38CD05-3407-8CE8-1584-D940D46FF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and interactive plots that may be selectively visualized by </a:t>
            </a:r>
            <a:r>
              <a:rPr lang="en-US" dirty="0" err="1"/>
              <a:t>timeslice</a:t>
            </a:r>
            <a:r>
              <a:rPr lang="en-US" dirty="0"/>
              <a:t> or by user(s)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7361D6-9A38-4E97-0280-F8A47B214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648" y="1335501"/>
            <a:ext cx="6416351" cy="4277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D2886C-63D3-C0D5-81AD-54D4D9FDB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91" y="1178262"/>
            <a:ext cx="5460957" cy="42775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F36F32-8D71-2967-D97E-EED96C801ADE}"/>
              </a:ext>
            </a:extLst>
          </p:cNvPr>
          <p:cNvSpPr txBox="1"/>
          <p:nvPr/>
        </p:nvSpPr>
        <p:spPr>
          <a:xfrm>
            <a:off x="503854" y="5645021"/>
            <a:ext cx="4041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Overall View, regions may be selected</a:t>
            </a:r>
          </a:p>
          <a:p>
            <a:pPr algn="ctr"/>
            <a:r>
              <a:rPr lang="en-US" dirty="0"/>
              <a:t>for enlargement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8BB1C-04C0-FE3C-045A-61AAC665D43E}"/>
              </a:ext>
            </a:extLst>
          </p:cNvPr>
          <p:cNvSpPr txBox="1"/>
          <p:nvPr/>
        </p:nvSpPr>
        <p:spPr>
          <a:xfrm>
            <a:off x="8024326" y="5968186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Enlarged view</a:t>
            </a:r>
          </a:p>
        </p:txBody>
      </p:sp>
    </p:spTree>
    <p:extLst>
      <p:ext uri="{BB962C8B-B14F-4D97-AF65-F5344CB8AC3E}">
        <p14:creationId xmlns:p14="http://schemas.microsoft.com/office/powerpoint/2010/main" val="611469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906F9-2D32-A99F-CBC4-B4D998124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2386E-1054-7D83-A807-90026156F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Extra Slide: Violin plot for system utilization without </a:t>
            </a:r>
            <a:r>
              <a:rPr lang="en-US"/>
              <a:t>the extrapolation</a:t>
            </a:r>
            <a:endParaRPr lang="en-US" dirty="0"/>
          </a:p>
        </p:txBody>
      </p:sp>
      <p:pic>
        <p:nvPicPr>
          <p:cNvPr id="7" name="Picture 6" descr="A picture containing calendar&#10;&#10;AI-generated content may be incorrect.">
            <a:extLst>
              <a:ext uri="{FF2B5EF4-FFF2-40B4-BE49-F238E27FC236}">
                <a16:creationId xmlns:a16="http://schemas.microsoft.com/office/drawing/2014/main" id="{21B2FAEA-8474-825E-0860-09B4ECDE7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461" y="1825625"/>
            <a:ext cx="8123655" cy="40618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56346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9E2165-A6FF-F549-D8B3-12B06E401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921EA34-DF3D-5914-C74E-63FBFF39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92" y="1326001"/>
            <a:ext cx="11315194" cy="4820275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/>
              <a:t>DOE IRI vision to accommodate applications with diverse urgency requirements within a unified environment</a:t>
            </a:r>
          </a:p>
          <a:p>
            <a:r>
              <a:rPr lang="en-US" sz="2200" dirty="0"/>
              <a:t>An attempt to analyze scenarios where a fraction of jobs must be allocated urgently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53F88C-9869-3C60-F3AA-48C4CFE65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482" y="3707177"/>
            <a:ext cx="7772400" cy="209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8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ED10C7-4DB2-5503-0486-0A691217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91376A1-985A-DFDF-130E-2A5D5C630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92" y="1326001"/>
            <a:ext cx="11315194" cy="4820275"/>
          </a:xfrm>
        </p:spPr>
        <p:txBody>
          <a:bodyPr>
            <a:noAutofit/>
          </a:bodyPr>
          <a:lstStyle/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comparative evaluation of four widely used job scheduling simulators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design and implementation of an emulation-based methodology that operates on a real </a:t>
            </a:r>
            <a:r>
              <a:rPr lang="en-US" sz="2000" dirty="0" err="1"/>
              <a:t>Slurm</a:t>
            </a:r>
            <a:r>
              <a:rPr lang="en-US" sz="2000" dirty="0"/>
              <a:t>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suite of nine experimental scenarios that systematically explore combinations of QoS configurations, preemption strategies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Integration of visual analytics, including per-user timelines, scheduling and cluster utilization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mapping between workload profiles and recommended scheduler configurations</a:t>
            </a:r>
          </a:p>
          <a:p>
            <a:pPr marL="285750" indent="-285750"/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9294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0D3EA-E190-04A9-9ACD-FD8390E3F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C49899-C0F0-5699-FED0-D7FF3138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Survey / Evaluation of Job Scheduling Simulators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B8DB4DD-F16B-D391-F030-04F5BB74F28A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begin with looking into the existing job scheduling simulators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4 representative simulators: </a:t>
            </a:r>
            <a:r>
              <a:rPr lang="en-US" sz="2400" dirty="0" err="1"/>
              <a:t>Batsim</a:t>
            </a:r>
            <a:r>
              <a:rPr lang="en-US" sz="2400" dirty="0"/>
              <a:t>, </a:t>
            </a:r>
            <a:r>
              <a:rPr lang="en-US" sz="2400" dirty="0" err="1"/>
              <a:t>Accasim</a:t>
            </a:r>
            <a:r>
              <a:rPr lang="en-US" sz="2400" dirty="0"/>
              <a:t>, Alea and The </a:t>
            </a:r>
            <a:r>
              <a:rPr lang="en-US" sz="2400" dirty="0" err="1"/>
              <a:t>Slurm</a:t>
            </a:r>
            <a:r>
              <a:rPr lang="en-US" sz="2400" dirty="0"/>
              <a:t> Scheduler</a:t>
            </a:r>
          </a:p>
        </p:txBody>
      </p:sp>
    </p:spTree>
    <p:extLst>
      <p:ext uri="{BB962C8B-B14F-4D97-AF65-F5344CB8AC3E}">
        <p14:creationId xmlns:p14="http://schemas.microsoft.com/office/powerpoint/2010/main" val="5184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5D60E1-C466-1B5B-E95F-49AB9C4C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Job Scheduling Simulators: </a:t>
            </a:r>
            <a:r>
              <a:rPr lang="en-US" dirty="0" err="1"/>
              <a:t>Batsim</a:t>
            </a:r>
            <a:r>
              <a:rPr lang="en-US" dirty="0"/>
              <a:t> and </a:t>
            </a:r>
            <a:r>
              <a:rPr lang="en-US" dirty="0" err="1"/>
              <a:t>Accasim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D1EF60B-D7AB-E488-B041-88EDB9206FF4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Batsim</a:t>
            </a:r>
            <a:r>
              <a:rPr lang="en-US" sz="2000" dirty="0"/>
              <a:t>: modular and extensible, supports SWF and </a:t>
            </a:r>
            <a:r>
              <a:rPr lang="en-US" sz="2000" dirty="0" err="1"/>
              <a:t>json</a:t>
            </a:r>
            <a:r>
              <a:rPr lang="en-US" sz="2000" dirty="0"/>
              <a:t> formats, includes built-in tools to generate workloads and define simulated platforms; We were able to run </a:t>
            </a:r>
            <a:r>
              <a:rPr lang="en-US" sz="2000" dirty="0" err="1"/>
              <a:t>Batsim</a:t>
            </a:r>
            <a:r>
              <a:rPr lang="en-US" sz="2000" dirty="0"/>
              <a:t> with a custom workload that parameterizes number of jobs, submission intervals, </a:t>
            </a:r>
            <a:r>
              <a:rPr lang="en-US" sz="2000" dirty="0" err="1"/>
              <a:t>walltime</a:t>
            </a:r>
            <a:r>
              <a:rPr lang="en-US" sz="2000" dirty="0"/>
              <a:t> ranges and failure rates. However, we could not induce urgency QoS levels and preemption mechanisms.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Accasim</a:t>
            </a:r>
            <a:r>
              <a:rPr lang="en-US" sz="2000" dirty="0"/>
              <a:t>: Python based; ingests SWF data, offers a limited built-in scheduling algorithms compared to </a:t>
            </a:r>
            <a:r>
              <a:rPr lang="en-US" sz="2000" dirty="0" err="1"/>
              <a:t>Batsim</a:t>
            </a:r>
            <a:r>
              <a:rPr lang="en-US" sz="2000" dirty="0"/>
              <a:t>, lacks dynamic job submissions, no native support for QoS levels or preemption mechanisms. We were able to run </a:t>
            </a:r>
            <a:r>
              <a:rPr lang="en-US" sz="2000" dirty="0" err="1"/>
              <a:t>Accasim</a:t>
            </a:r>
            <a:r>
              <a:rPr lang="en-US" sz="2000" dirty="0"/>
              <a:t> using </a:t>
            </a:r>
            <a:r>
              <a:rPr lang="en-US" sz="2000" dirty="0" err="1"/>
              <a:t>Batsim</a:t>
            </a:r>
            <a:r>
              <a:rPr lang="en-US" sz="2000" dirty="0"/>
              <a:t> </a:t>
            </a:r>
            <a:r>
              <a:rPr lang="en-US" sz="2000" dirty="0" err="1"/>
              <a:t>generared</a:t>
            </a:r>
            <a:r>
              <a:rPr lang="en-US" sz="2000" dirty="0"/>
              <a:t> loads. Difficulties in post-processing results due to limited labeling of outputs.</a:t>
            </a:r>
          </a:p>
          <a:p>
            <a:r>
              <a:rPr lang="en-US" sz="2000" dirty="0"/>
              <a:t>                                        </a:t>
            </a:r>
            <a:br>
              <a:rPr lang="en-US" sz="2000" dirty="0"/>
            </a:br>
            <a:r>
              <a:rPr lang="en-US" sz="2000" dirty="0"/>
              <a:t>                                                 [Paper has comparison in more details]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A1DE3E-AD02-BEC6-6954-32B497DEF097}"/>
              </a:ext>
            </a:extLst>
          </p:cNvPr>
          <p:cNvSpPr txBox="1"/>
          <p:nvPr/>
        </p:nvSpPr>
        <p:spPr>
          <a:xfrm>
            <a:off x="2251789" y="5687373"/>
            <a:ext cx="73212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P-F </a:t>
            </a:r>
            <a:r>
              <a:rPr lang="en-US" sz="1400" dirty="0" err="1"/>
              <a:t>Dutot</a:t>
            </a:r>
            <a:r>
              <a:rPr lang="en-US" sz="1400" dirty="0"/>
              <a:t>, M Mercier et al 2016. </a:t>
            </a:r>
            <a:r>
              <a:rPr lang="en-US" sz="1400" dirty="0" err="1"/>
              <a:t>Batsim</a:t>
            </a:r>
            <a:r>
              <a:rPr lang="en-US" sz="1400" dirty="0"/>
              <a:t>: a Realistic Language-Independent Resources and</a:t>
            </a:r>
            <a:br>
              <a:rPr lang="en-US" sz="1400" dirty="0"/>
            </a:br>
            <a:r>
              <a:rPr lang="en-US" sz="1400" dirty="0"/>
              <a:t>Jobs Management Systems Simulator. doi:10.1007/978-3-319-61756-5_10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5A112-4FAA-FFE9-D079-EB56AC220B70}"/>
              </a:ext>
            </a:extLst>
          </p:cNvPr>
          <p:cNvSpPr txBox="1"/>
          <p:nvPr/>
        </p:nvSpPr>
        <p:spPr>
          <a:xfrm>
            <a:off x="2239348" y="6220755"/>
            <a:ext cx="7444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 Galleguillos, Z </a:t>
            </a:r>
            <a:r>
              <a:rPr lang="en-US" sz="1400" dirty="0" err="1"/>
              <a:t>Kiziltan</a:t>
            </a:r>
            <a:r>
              <a:rPr lang="en-US" sz="1400" dirty="0"/>
              <a:t> et al 2020. </a:t>
            </a:r>
            <a:r>
              <a:rPr lang="en-US" sz="1400" dirty="0" err="1"/>
              <a:t>AccaSim</a:t>
            </a:r>
            <a:r>
              <a:rPr lang="en-US" sz="1400" dirty="0"/>
              <a:t>: A Customizable Workload Management </a:t>
            </a:r>
            <a:br>
              <a:rPr lang="en-US" sz="1400" dirty="0"/>
            </a:br>
            <a:r>
              <a:rPr lang="en-US" sz="1400" dirty="0"/>
              <a:t>Simulator for Job Dispatching Research in HPC Systems. doi:10.1007/s10586-019-02905-5</a:t>
            </a:r>
          </a:p>
        </p:txBody>
      </p:sp>
    </p:spTree>
    <p:extLst>
      <p:ext uri="{BB962C8B-B14F-4D97-AF65-F5344CB8AC3E}">
        <p14:creationId xmlns:p14="http://schemas.microsoft.com/office/powerpoint/2010/main" val="1630035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D10E61-97FE-A961-07E8-F6AD10F5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Scheduling Simulators: Alea and the </a:t>
            </a:r>
            <a:r>
              <a:rPr lang="en-US" dirty="0" err="1"/>
              <a:t>Slurm</a:t>
            </a:r>
            <a:r>
              <a:rPr lang="en-US" dirty="0"/>
              <a:t> scheduler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8893AD-EB75-64B9-BF19-6868E56EC989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Alea</a:t>
            </a:r>
            <a:r>
              <a:rPr lang="en-US" sz="2000" dirty="0"/>
              <a:t>: Java-based, provides a few scheduling algorithms and user-defined scheduling policy; a form of QoS is supported via multiple queues however preemption is not supported. Alea turned out to be close to our requirements -- we engaged with its main developer and are in the process of adding features for ”</a:t>
            </a:r>
            <a:r>
              <a:rPr lang="en-US" sz="2000" dirty="0" err="1"/>
              <a:t>AleaNG</a:t>
            </a:r>
            <a:r>
              <a:rPr lang="en-US" sz="2000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The </a:t>
            </a:r>
            <a:r>
              <a:rPr lang="en-US" sz="2000" b="1" dirty="0" err="1"/>
              <a:t>Slurm</a:t>
            </a:r>
            <a:r>
              <a:rPr lang="en-US" sz="2000" b="1" dirty="0"/>
              <a:t> scheduler</a:t>
            </a:r>
            <a:r>
              <a:rPr lang="en-US" sz="2000" dirty="0"/>
              <a:t>: Aims to reproduce actual </a:t>
            </a:r>
            <a:r>
              <a:rPr lang="en-US" sz="2000" dirty="0" err="1"/>
              <a:t>Slurm</a:t>
            </a:r>
            <a:r>
              <a:rPr lang="en-US" sz="2000" dirty="0"/>
              <a:t> scheduling behavior in a controlled environment mimicking real environment as close as possible. Designed to run inside a Docker container. Posed challenges in deployment in lab managed environments. Current release runs an older </a:t>
            </a:r>
            <a:r>
              <a:rPr lang="en-US" sz="2000" dirty="0" err="1"/>
              <a:t>Slurm</a:t>
            </a:r>
            <a:r>
              <a:rPr lang="en-US" sz="2000" dirty="0"/>
              <a:t> (v20.11) compared to OLCF systems (v25.05)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D452C3-2AB1-F0E4-A088-2D8323CB03EF}"/>
              </a:ext>
            </a:extLst>
          </p:cNvPr>
          <p:cNvSpPr txBox="1"/>
          <p:nvPr/>
        </p:nvSpPr>
        <p:spPr>
          <a:xfrm>
            <a:off x="2125824" y="5531999"/>
            <a:ext cx="7940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 </a:t>
            </a:r>
            <a:r>
              <a:rPr lang="en-US" sz="1400" dirty="0" err="1"/>
              <a:t>Klusacek</a:t>
            </a:r>
            <a:r>
              <a:rPr lang="en-US" sz="1400" dirty="0"/>
              <a:t>, M Soysal, and F Suter. 2019. Alea - Complex Job Scheduling Simulator. doi:10.1007/978-3-030-432225_19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1C4BC7-E9D1-F01C-10AB-9724FE5C682C}"/>
              </a:ext>
            </a:extLst>
          </p:cNvPr>
          <p:cNvSpPr txBox="1"/>
          <p:nvPr/>
        </p:nvSpPr>
        <p:spPr>
          <a:xfrm>
            <a:off x="2125824" y="6119336"/>
            <a:ext cx="749435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 A </a:t>
            </a:r>
            <a:r>
              <a:rPr lang="en-US" sz="1400" dirty="0" err="1"/>
              <a:t>Simakov</a:t>
            </a:r>
            <a:r>
              <a:rPr lang="en-US" sz="1400" dirty="0"/>
              <a:t>, R L DeLeon et al 2018. </a:t>
            </a:r>
            <a:r>
              <a:rPr lang="en-US" sz="1400" dirty="0" err="1"/>
              <a:t>Slurm</a:t>
            </a:r>
            <a:r>
              <a:rPr lang="en-US" sz="1400" dirty="0"/>
              <a:t> Simulator: Improving </a:t>
            </a:r>
            <a:r>
              <a:rPr lang="en-US" sz="1400" dirty="0" err="1"/>
              <a:t>Slurm</a:t>
            </a:r>
            <a:r>
              <a:rPr lang="en-US" sz="1400" dirty="0"/>
              <a:t> Scheduler </a:t>
            </a:r>
            <a:br>
              <a:rPr lang="en-US" sz="1400" dirty="0"/>
            </a:br>
            <a:r>
              <a:rPr lang="en-US" sz="1400" dirty="0"/>
              <a:t>Performance on Large HPC systems by Utilization of Multiple Controllers and Node Sharing.</a:t>
            </a:r>
            <a:br>
              <a:rPr lang="en-US" sz="1400" dirty="0"/>
            </a:br>
            <a:r>
              <a:rPr lang="en-US" sz="1400" dirty="0"/>
              <a:t>doi:10.1145/3219104.3219111</a:t>
            </a:r>
          </a:p>
        </p:txBody>
      </p:sp>
    </p:spTree>
    <p:extLst>
      <p:ext uri="{BB962C8B-B14F-4D97-AF65-F5344CB8AC3E}">
        <p14:creationId xmlns:p14="http://schemas.microsoft.com/office/powerpoint/2010/main" val="4277863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F20D7B-F8D1-2533-90CB-DE2597A8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gaps in simulators </a:t>
            </a:r>
            <a:r>
              <a:rPr lang="en-US" dirty="0" err="1"/>
              <a:t>wrt</a:t>
            </a:r>
            <a:r>
              <a:rPr lang="en-US" dirty="0"/>
              <a:t> our requirements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816EC2B-C03E-E053-408D-09D16C028AC9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 native support for urgent QoS or urgency aware scheduling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Limited or no implementation of job preemption with realistic handling of cancellation or requeuing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Incomplete modeling of dynamic user behavior and event-driven job arrivals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Practical deployment barriers in our testbed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Nevertheless, job scheduling simulators are very valuable tools</a:t>
            </a:r>
          </a:p>
        </p:txBody>
      </p:sp>
    </p:spTree>
    <p:extLst>
      <p:ext uri="{BB962C8B-B14F-4D97-AF65-F5344CB8AC3E}">
        <p14:creationId xmlns:p14="http://schemas.microsoft.com/office/powerpoint/2010/main" val="929322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D5812B-F076-0B42-B22F-45563AC5D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Rare Opportunity: “Emulating” Job Scheduling over a real Cluster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DC73A2B-EE37-6DF0-BA62-1C2484B5A7E8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20 intel nodes with 64 CPUs (2 logical cores/CPU) and 2 Nvidia GPU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Slurm</a:t>
            </a:r>
            <a:r>
              <a:rPr lang="en-US" sz="2400" dirty="0"/>
              <a:t> version 25.05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Backfilling enabled for opportunistic job runs for all experiments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20 dummy user accounts were created: common group memberships and privileges</a:t>
            </a:r>
          </a:p>
        </p:txBody>
      </p:sp>
    </p:spTree>
    <p:extLst>
      <p:ext uri="{BB962C8B-B14F-4D97-AF65-F5344CB8AC3E}">
        <p14:creationId xmlns:p14="http://schemas.microsoft.com/office/powerpoint/2010/main" val="1130301387"/>
      </p:ext>
    </p:extLst>
  </p:cSld>
  <p:clrMapOvr>
    <a:masterClrMapping/>
  </p:clrMapOvr>
</p:sld>
</file>

<file path=ppt/theme/theme1.xml><?xml version="1.0" encoding="utf-8"?>
<a:theme xmlns:a="http://schemas.openxmlformats.org/drawingml/2006/main" name="ORNL Presentation">
  <a:themeElements>
    <a:clrScheme name="ORNL-OCT2024">
      <a:dk1>
        <a:srgbClr val="00454D"/>
      </a:dk1>
      <a:lt1>
        <a:srgbClr val="FFFFFF"/>
      </a:lt1>
      <a:dk2>
        <a:srgbClr val="00662C"/>
      </a:dk2>
      <a:lt2>
        <a:srgbClr val="DBDCDB"/>
      </a:lt2>
      <a:accent1>
        <a:srgbClr val="373A36"/>
      </a:accent1>
      <a:accent2>
        <a:srgbClr val="005776"/>
      </a:accent2>
      <a:accent3>
        <a:srgbClr val="006BA6"/>
      </a:accent3>
      <a:accent4>
        <a:srgbClr val="7DBA00"/>
      </a:accent4>
      <a:accent5>
        <a:srgbClr val="00BDB5"/>
      </a:accent5>
      <a:accent6>
        <a:srgbClr val="00B38F"/>
      </a:accent6>
      <a:hlink>
        <a:srgbClr val="00444D"/>
      </a:hlink>
      <a:folHlink>
        <a:srgbClr val="00662C"/>
      </a:folHlink>
    </a:clrScheme>
    <a:fontScheme name="ORNL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ORNL">
      <a:srgbClr val="00662C"/>
    </a:custClr>
    <a:custClr name="ORNL">
      <a:srgbClr val="00454D"/>
    </a:custClr>
    <a:custClr name="ORNL">
      <a:srgbClr val="DBDCD8"/>
    </a:custClr>
    <a:custClr name="ORNL">
      <a:srgbClr val="373A36"/>
    </a:custClr>
    <a:custClr name="ORNL">
      <a:srgbClr val="FFFFFF"/>
    </a:custClr>
    <a:custClr name="ORNL">
      <a:srgbClr val="005776"/>
    </a:custClr>
    <a:custClr name="ORNL">
      <a:srgbClr val="006BA6"/>
    </a:custClr>
    <a:custClr name="ORNL">
      <a:srgbClr val="7DBA00"/>
    </a:custClr>
    <a:custClr name="ORNL">
      <a:srgbClr val="00BDB5"/>
    </a:custClr>
    <a:custClr name="ORNL">
      <a:srgbClr val="00B38F"/>
    </a:custClr>
    <a:custClr name="ORNL">
      <a:srgbClr val="00492E"/>
    </a:custClr>
    <a:custClr name="ORNL">
      <a:srgbClr val="00572E"/>
    </a:custClr>
    <a:custClr name="ORNL">
      <a:srgbClr val="28A351"/>
    </a:custClr>
    <a:custClr name="ORNL">
      <a:srgbClr val="53D170"/>
    </a:custClr>
    <a:custClr name="ORNL">
      <a:srgbClr val="8FEF9C"/>
    </a:custClr>
    <a:custClr name="ORNL">
      <a:srgbClr val="002837"/>
    </a:custClr>
    <a:custClr name="ORNL">
      <a:srgbClr val="003542"/>
    </a:custClr>
    <a:custClr name="ORNL">
      <a:srgbClr val="259194"/>
    </a:custClr>
    <a:custClr name="ORNL">
      <a:srgbClr val="50C9C2"/>
    </a:custClr>
    <a:custClr name="ORNL">
      <a:srgbClr val="8EEDE0"/>
    </a:custClr>
  </a:custClrLst>
  <a:extLst>
    <a:ext uri="{05A4C25C-085E-4340-85A3-A5531E510DB2}">
      <thm15:themeFamily xmlns:thm15="http://schemas.microsoft.com/office/thememl/2012/main" name="ORNL-Presentation-16x9-Template" id="{C32312AB-8576-4A4F-B2E9-D6DA3B029C0E}" vid="{FC0E36EA-FF8D-7D46-8A92-B163893E55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ORNL Presentation</Template>
  <TotalTime>8621</TotalTime>
  <Words>1420</Words>
  <Application>Microsoft Macintosh PowerPoint</Application>
  <PresentationFormat>Widescreen</PresentationFormat>
  <Paragraphs>120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Roboto</vt:lpstr>
      <vt:lpstr>Roboto Light</vt:lpstr>
      <vt:lpstr>ORNL Presentation</vt:lpstr>
      <vt:lpstr>Evaluating HPC Scheduling Strategies for Urgent Workloads</vt:lpstr>
      <vt:lpstr>Overview</vt:lpstr>
      <vt:lpstr>Context</vt:lpstr>
      <vt:lpstr>Contributions</vt:lpstr>
      <vt:lpstr>Survey / Evaluation of Job Scheduling Simulators</vt:lpstr>
      <vt:lpstr>Job Scheduling Simulators: Batsim and Accasim</vt:lpstr>
      <vt:lpstr>Job Scheduling Simulators: Alea and the Slurm scheduler</vt:lpstr>
      <vt:lpstr>Feature gaps in simulators wrt our requirements</vt:lpstr>
      <vt:lpstr>A Rare Opportunity: “Emulating” Job Scheduling over a real Cluster</vt:lpstr>
      <vt:lpstr>Instrumentation: Experimental Setup</vt:lpstr>
      <vt:lpstr>Features / Benefits of the Experiment setup</vt:lpstr>
      <vt:lpstr>Experiments Design: Nine experiments with varying conditions</vt:lpstr>
      <vt:lpstr>Visual overview of all experiment runs</vt:lpstr>
      <vt:lpstr>Results Visualization: User view of jobs and cluster utilization</vt:lpstr>
      <vt:lpstr>Statistical Analysis for various outcomes on each of the experiments</vt:lpstr>
      <vt:lpstr>PowerPoint Presentation</vt:lpstr>
      <vt:lpstr>Results Interpretation</vt:lpstr>
      <vt:lpstr>Conclusion and Future Work</vt:lpstr>
      <vt:lpstr>Acknowledgements</vt:lpstr>
      <vt:lpstr>Thank You for your time! Questions?</vt:lpstr>
      <vt:lpstr>Dynamic and interactive plots that may be selectively visualized by timeslice or by user(s)</vt:lpstr>
      <vt:lpstr>Extra Slide: Violin plot for system utilization without the extrapolation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Maheshwari, Ketan</dc:creator>
  <cp:lastModifiedBy>Maheshwari, Ketan</cp:lastModifiedBy>
  <cp:revision>240</cp:revision>
  <dcterms:created xsi:type="dcterms:W3CDTF">2025-02-14T14:12:04Z</dcterms:created>
  <dcterms:modified xsi:type="dcterms:W3CDTF">2025-11-20T17:32:48Z</dcterms:modified>
</cp:coreProperties>
</file>

<file path=docProps/thumbnail.jpeg>
</file>